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4" r:id="rId1"/>
  </p:sldMasterIdLst>
  <p:notesMasterIdLst>
    <p:notesMasterId r:id="rId35"/>
  </p:notesMasterIdLst>
  <p:sldIdLst>
    <p:sldId id="348" r:id="rId2"/>
    <p:sldId id="349" r:id="rId3"/>
    <p:sldId id="350" r:id="rId4"/>
    <p:sldId id="377" r:id="rId5"/>
    <p:sldId id="351" r:id="rId6"/>
    <p:sldId id="360" r:id="rId7"/>
    <p:sldId id="361" r:id="rId8"/>
    <p:sldId id="355" r:id="rId9"/>
    <p:sldId id="359" r:id="rId10"/>
    <p:sldId id="357" r:id="rId11"/>
    <p:sldId id="362" r:id="rId12"/>
    <p:sldId id="370" r:id="rId13"/>
    <p:sldId id="376" r:id="rId14"/>
    <p:sldId id="363" r:id="rId15"/>
    <p:sldId id="364" r:id="rId16"/>
    <p:sldId id="365" r:id="rId17"/>
    <p:sldId id="373" r:id="rId18"/>
    <p:sldId id="382" r:id="rId19"/>
    <p:sldId id="366" r:id="rId20"/>
    <p:sldId id="380" r:id="rId21"/>
    <p:sldId id="385" r:id="rId22"/>
    <p:sldId id="390" r:id="rId23"/>
    <p:sldId id="378" r:id="rId24"/>
    <p:sldId id="379" r:id="rId25"/>
    <p:sldId id="381" r:id="rId26"/>
    <p:sldId id="383" r:id="rId27"/>
    <p:sldId id="384" r:id="rId28"/>
    <p:sldId id="386" r:id="rId29"/>
    <p:sldId id="387" r:id="rId30"/>
    <p:sldId id="388" r:id="rId31"/>
    <p:sldId id="389" r:id="rId32"/>
    <p:sldId id="391" r:id="rId33"/>
    <p:sldId id="392" r:id="rId34"/>
  </p:sldIdLst>
  <p:sldSz cx="46816963" cy="26335038"/>
  <p:notesSz cx="6858000" cy="9144000"/>
  <p:defaultTextStyle>
    <a:defPPr>
      <a:defRPr lang="en-US"/>
    </a:defPPr>
    <a:lvl1pPr marL="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1pPr>
    <a:lvl2pPr marL="175564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2pPr>
    <a:lvl3pPr marL="351129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3pPr>
    <a:lvl4pPr marL="526694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4pPr>
    <a:lvl5pPr marL="7022592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5pPr>
    <a:lvl6pPr marL="877824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6pPr>
    <a:lvl7pPr marL="1053388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7pPr>
    <a:lvl8pPr marL="1228953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8pPr>
    <a:lvl9pPr marL="1404518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덕규 김" initials="덕김" lastIdx="1" clrIdx="0">
    <p:extLst>
      <p:ext uri="{19B8F6BF-5375-455C-9EA6-DF929625EA0E}">
        <p15:presenceInfo xmlns:p15="http://schemas.microsoft.com/office/powerpoint/2012/main" userId="b6ecb7c8908cbf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E57F"/>
    <a:srgbClr val="FFC000"/>
    <a:srgbClr val="99CC99"/>
    <a:srgbClr val="00CC00"/>
    <a:srgbClr val="FFCC00"/>
    <a:srgbClr val="F2F2F2"/>
    <a:srgbClr val="BFBFBF"/>
    <a:srgbClr val="DE5284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>
        <p:scale>
          <a:sx n="25" d="100"/>
          <a:sy n="25" d="100"/>
        </p:scale>
        <p:origin x="143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B3846-BCFA-4800-BA06-61723393EE8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2D548-2418-41E4-B1C8-959181E6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4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0530160" y="10008297"/>
            <a:ext cx="6726476" cy="12075089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8555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887123" y="14637784"/>
            <a:ext cx="11622062" cy="7397886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85647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8894617"/>
            <a:ext cx="46816964" cy="12954729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29251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504416" y="6252726"/>
            <a:ext cx="8469383" cy="15333645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5285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86594" y="6101351"/>
            <a:ext cx="8469383" cy="15333645"/>
          </a:xfrm>
        </p:spPr>
      </p:sp>
    </p:spTree>
    <p:extLst>
      <p:ext uri="{BB962C8B-B14F-4D97-AF65-F5344CB8AC3E}">
        <p14:creationId xmlns:p14="http://schemas.microsoft.com/office/powerpoint/2010/main" val="528141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393774" y="6030100"/>
            <a:ext cx="8469383" cy="15333645"/>
          </a:xfrm>
        </p:spPr>
      </p:sp>
    </p:spTree>
    <p:extLst>
      <p:ext uri="{BB962C8B-B14F-4D97-AF65-F5344CB8AC3E}">
        <p14:creationId xmlns:p14="http://schemas.microsoft.com/office/powerpoint/2010/main" val="2103153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33785" y="8352692"/>
            <a:ext cx="6435970" cy="11614638"/>
          </a:xfrm>
        </p:spPr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3639328" y="8352692"/>
            <a:ext cx="6435970" cy="11614638"/>
          </a:xfrm>
        </p:spPr>
      </p:sp>
    </p:spTree>
    <p:extLst>
      <p:ext uri="{BB962C8B-B14F-4D97-AF65-F5344CB8AC3E}">
        <p14:creationId xmlns:p14="http://schemas.microsoft.com/office/powerpoint/2010/main" val="300033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18774" y="15936685"/>
            <a:ext cx="7027177" cy="10342375"/>
          </a:xfrm>
        </p:spPr>
      </p:sp>
    </p:spTree>
    <p:extLst>
      <p:ext uri="{BB962C8B-B14F-4D97-AF65-F5344CB8AC3E}">
        <p14:creationId xmlns:p14="http://schemas.microsoft.com/office/powerpoint/2010/main" val="1524398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7274" y="5159421"/>
            <a:ext cx="16962059" cy="10401103"/>
          </a:xfrm>
        </p:spPr>
      </p:sp>
    </p:spTree>
    <p:extLst>
      <p:ext uri="{BB962C8B-B14F-4D97-AF65-F5344CB8AC3E}">
        <p14:creationId xmlns:p14="http://schemas.microsoft.com/office/powerpoint/2010/main" val="1247277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336026" y="5136561"/>
            <a:ext cx="16962059" cy="10401103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6580958" y="11586811"/>
            <a:ext cx="2830568" cy="5113549"/>
          </a:xfrm>
        </p:spPr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855416" y="8223698"/>
            <a:ext cx="6283670" cy="8335124"/>
          </a:xfrm>
        </p:spPr>
      </p:sp>
    </p:spTree>
    <p:extLst>
      <p:ext uri="{BB962C8B-B14F-4D97-AF65-F5344CB8AC3E}">
        <p14:creationId xmlns:p14="http://schemas.microsoft.com/office/powerpoint/2010/main" val="1523014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6816963" cy="26335037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8056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532864" y="14800651"/>
            <a:ext cx="13103889" cy="8035280"/>
          </a:xfrm>
        </p:spPr>
      </p:sp>
    </p:spTree>
    <p:extLst>
      <p:ext uri="{BB962C8B-B14F-4D97-AF65-F5344CB8AC3E}">
        <p14:creationId xmlns:p14="http://schemas.microsoft.com/office/powerpoint/2010/main" val="10716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799523" y="5951617"/>
            <a:ext cx="6958440" cy="15256563"/>
          </a:xfrm>
        </p:spPr>
      </p:sp>
    </p:spTree>
    <p:extLst>
      <p:ext uri="{BB962C8B-B14F-4D97-AF65-F5344CB8AC3E}">
        <p14:creationId xmlns:p14="http://schemas.microsoft.com/office/powerpoint/2010/main" val="987640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-1316" y="17556695"/>
            <a:ext cx="15604190" cy="8778343"/>
          </a:xfrm>
        </p:spPr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5606386" y="8778345"/>
            <a:ext cx="15604190" cy="8778343"/>
          </a:xfrm>
        </p:spPr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" y="2"/>
            <a:ext cx="15604190" cy="8778343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1211893" y="1"/>
            <a:ext cx="15604190" cy="26335036"/>
          </a:xfrm>
        </p:spPr>
      </p:sp>
    </p:spTree>
    <p:extLst>
      <p:ext uri="{BB962C8B-B14F-4D97-AF65-F5344CB8AC3E}">
        <p14:creationId xmlns:p14="http://schemas.microsoft.com/office/powerpoint/2010/main" val="836699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816963" cy="13523660"/>
          </a:xfrm>
        </p:spPr>
      </p:sp>
    </p:spTree>
    <p:extLst>
      <p:ext uri="{BB962C8B-B14F-4D97-AF65-F5344CB8AC3E}">
        <p14:creationId xmlns:p14="http://schemas.microsoft.com/office/powerpoint/2010/main" val="925855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800300" y="4167864"/>
            <a:ext cx="13366750" cy="17765036"/>
          </a:xfr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644100" y="10978242"/>
            <a:ext cx="6210300" cy="10954658"/>
          </a:xfrm>
        </p:spPr>
      </p:sp>
    </p:spTree>
    <p:extLst>
      <p:ext uri="{BB962C8B-B14F-4D97-AF65-F5344CB8AC3E}">
        <p14:creationId xmlns:p14="http://schemas.microsoft.com/office/powerpoint/2010/main" val="1589479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8515139" y="16589829"/>
            <a:ext cx="9536963" cy="5992894"/>
          </a:xfrm>
        </p:spPr>
      </p:sp>
    </p:spTree>
    <p:extLst>
      <p:ext uri="{BB962C8B-B14F-4D97-AF65-F5344CB8AC3E}">
        <p14:creationId xmlns:p14="http://schemas.microsoft.com/office/powerpoint/2010/main" val="2242107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208746" y="0"/>
            <a:ext cx="15608217" cy="15525862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-1"/>
            <a:ext cx="15603131" cy="15525863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05616" y="-2"/>
            <a:ext cx="15603130" cy="15525864"/>
          </a:xfrm>
        </p:spPr>
      </p:sp>
    </p:spTree>
    <p:extLst>
      <p:ext uri="{BB962C8B-B14F-4D97-AF65-F5344CB8AC3E}">
        <p14:creationId xmlns:p14="http://schemas.microsoft.com/office/powerpoint/2010/main" val="102391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0425998" y="0"/>
            <a:ext cx="16390966" cy="10865224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0"/>
            <a:ext cx="16543700" cy="10865224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6546184" y="0"/>
            <a:ext cx="13879813" cy="10865224"/>
          </a:xfrm>
        </p:spPr>
      </p:sp>
    </p:spTree>
    <p:extLst>
      <p:ext uri="{BB962C8B-B14F-4D97-AF65-F5344CB8AC3E}">
        <p14:creationId xmlns:p14="http://schemas.microsoft.com/office/powerpoint/2010/main" val="739163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3433604" y="8997988"/>
            <a:ext cx="11681864" cy="11749586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8997988"/>
            <a:ext cx="11729626" cy="11749586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732110" y="8997988"/>
            <a:ext cx="11701493" cy="11749586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5115468" y="8997988"/>
            <a:ext cx="11681864" cy="11749586"/>
          </a:xfrm>
        </p:spPr>
      </p:sp>
    </p:spTree>
    <p:extLst>
      <p:ext uri="{BB962C8B-B14F-4D97-AF65-F5344CB8AC3E}">
        <p14:creationId xmlns:p14="http://schemas.microsoft.com/office/powerpoint/2010/main" val="20847038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230192" y="8787287"/>
            <a:ext cx="13200835" cy="8787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484" y="8787287"/>
            <a:ext cx="13230193" cy="8789233"/>
          </a:xfrm>
        </p:spPr>
        <p:txBody>
          <a:bodyPr/>
          <a:lstStyle/>
          <a:p>
            <a:pPr marL="877824" marR="0" lvl="0" indent="-877824" algn="l" defTabSz="3511296" rtl="0" eaLnBrk="1" fontAlgn="auto" latinLnBrk="0" hangingPunct="1">
              <a:lnSpc>
                <a:spcPct val="90000"/>
              </a:lnSpc>
              <a:spcBef>
                <a:spcPts val="3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30192" y="0"/>
            <a:ext cx="13200835" cy="8787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0"/>
            <a:ext cx="13230193" cy="8789233"/>
          </a:xfrm>
        </p:spPr>
        <p:txBody>
          <a:bodyPr/>
          <a:lstStyle/>
          <a:p>
            <a:pPr marL="877824" marR="0" lvl="0" indent="-877824" algn="l" defTabSz="3511296" rtl="0" eaLnBrk="1" fontAlgn="auto" latinLnBrk="0" hangingPunct="1">
              <a:lnSpc>
                <a:spcPct val="90000"/>
              </a:lnSpc>
              <a:spcBef>
                <a:spcPts val="3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3230192" y="17574568"/>
            <a:ext cx="13200835" cy="87604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84" y="17574574"/>
            <a:ext cx="13230193" cy="8762410"/>
          </a:xfrm>
        </p:spPr>
        <p:txBody>
          <a:bodyPr/>
          <a:lstStyle/>
          <a:p>
            <a:pPr marL="877824" marR="0" lvl="0" indent="-877824" algn="l" defTabSz="3511296" rtl="0" eaLnBrk="1" fontAlgn="auto" latinLnBrk="0" hangingPunct="1">
              <a:lnSpc>
                <a:spcPct val="90000"/>
              </a:lnSpc>
              <a:spcBef>
                <a:spcPts val="3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46816963" cy="14605722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9184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17133577" cy="26335036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1925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23171611" cy="26335036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6050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46816963" cy="15975104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5340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6816963" cy="19508197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715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3892596" y="1"/>
            <a:ext cx="22924366" cy="26335037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9283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09118" y="7062157"/>
            <a:ext cx="12668537" cy="19272881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4983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40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8666" y="1402099"/>
            <a:ext cx="40379631" cy="509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8666" y="7010484"/>
            <a:ext cx="40379631" cy="167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89" y="25094709"/>
            <a:ext cx="955215" cy="5539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36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B5C01996-2D0B-4E1B-998A-4107E0F8DE9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>
            <a:lvl1pPr marL="0" algn="ctr" defTabSz="3511296" rtl="0" eaLnBrk="1" latinLnBrk="0" hangingPunct="1">
              <a:defRPr lang="en-US" sz="36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© Vizualus. All Rights Reserved.</a:t>
            </a: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583211" y="25094708"/>
            <a:ext cx="11880416" cy="5539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1296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648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296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944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592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3888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536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5184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0" i="0" dirty="0">
                <a:latin typeface="Calibri Light" charset="0"/>
                <a:ea typeface="Calibri Light" charset="0"/>
                <a:cs typeface="Calibri Light" charset="0"/>
              </a:rPr>
              <a:t>Inspirational Design</a:t>
            </a:r>
          </a:p>
        </p:txBody>
      </p:sp>
    </p:spTree>
    <p:extLst>
      <p:ext uri="{BB962C8B-B14F-4D97-AF65-F5344CB8AC3E}">
        <p14:creationId xmlns:p14="http://schemas.microsoft.com/office/powerpoint/2010/main" val="145286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  <p:sldLayoutId id="2147484006" r:id="rId12"/>
    <p:sldLayoutId id="2147484007" r:id="rId13"/>
    <p:sldLayoutId id="2147484008" r:id="rId14"/>
    <p:sldLayoutId id="2147484009" r:id="rId15"/>
    <p:sldLayoutId id="2147484010" r:id="rId16"/>
    <p:sldLayoutId id="2147484011" r:id="rId17"/>
    <p:sldLayoutId id="2147484012" r:id="rId18"/>
    <p:sldLayoutId id="2147484013" r:id="rId19"/>
    <p:sldLayoutId id="2147484014" r:id="rId20"/>
    <p:sldLayoutId id="2147484015" r:id="rId21"/>
    <p:sldLayoutId id="2147484016" r:id="rId22"/>
    <p:sldLayoutId id="2147484017" r:id="rId23"/>
    <p:sldLayoutId id="2147484018" r:id="rId24"/>
    <p:sldLayoutId id="2147484019" r:id="rId25"/>
    <p:sldLayoutId id="2147484020" r:id="rId26"/>
    <p:sldLayoutId id="2147484021" r:id="rId27"/>
    <p:sldLayoutId id="2147484022" r:id="rId28"/>
    <p:sldLayoutId id="2147484023" r:id="rId29"/>
  </p:sldLayoutIdLst>
  <p:hf hdr="0" dt="0"/>
  <p:txStyles>
    <p:titleStyle>
      <a:lvl1pPr algn="l" defTabSz="3511296" rtl="0" eaLnBrk="1" latinLnBrk="0" hangingPunct="1">
        <a:lnSpc>
          <a:spcPct val="90000"/>
        </a:lnSpc>
        <a:spcBef>
          <a:spcPct val="0"/>
        </a:spcBef>
        <a:buNone/>
        <a:defRPr sz="16896" kern="1200">
          <a:solidFill>
            <a:srgbClr val="313232"/>
          </a:solidFill>
          <a:latin typeface="Impact" charset="0"/>
          <a:ea typeface="Impact" charset="0"/>
          <a:cs typeface="Impact" charset="0"/>
        </a:defRPr>
      </a:lvl1pPr>
    </p:titleStyle>
    <p:bodyStyle>
      <a:lvl1pPr marL="877824" indent="-877824" algn="l" defTabSz="3511296" rtl="0" eaLnBrk="1" latinLnBrk="0" hangingPunct="1">
        <a:lnSpc>
          <a:spcPct val="90000"/>
        </a:lnSpc>
        <a:spcBef>
          <a:spcPts val="3840"/>
        </a:spcBef>
        <a:buFont typeface="Arial" panose="020B0604020202020204" pitchFamily="34" charset="0"/>
        <a:buChar char="•"/>
        <a:defRPr sz="10752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1pPr>
      <a:lvl2pPr marL="2633472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9216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2pPr>
      <a:lvl3pPr marL="4389120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7680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3pPr>
      <a:lvl4pPr marL="6144768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4pPr>
      <a:lvl5pPr marL="7900416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5pPr>
      <a:lvl6pPr marL="9656064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6pPr>
      <a:lvl7pPr marL="11411712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7pPr>
      <a:lvl8pPr marL="13167360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8pPr>
      <a:lvl9pPr marL="14923008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1pPr>
      <a:lvl2pPr marL="1755648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2pPr>
      <a:lvl3pPr marL="3511296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3pPr>
      <a:lvl4pPr marL="5266944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4pPr>
      <a:lvl5pPr marL="7022592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5pPr>
      <a:lvl6pPr marL="8778240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6pPr>
      <a:lvl7pPr marL="10533888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7pPr>
      <a:lvl8pPr marL="12289536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8pPr>
      <a:lvl9pPr marL="14045184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presto0727.artstation.com%2Fprojects%2Fe0Xbbw&amp;psig=AOvVaw1NkGm3741UaS6rklQECcps&amp;ust=1607517516695000&amp;source=images&amp;cd=vfe&amp;ved=0CAIQjRxqFwoTCIj1p8O3vu0CFQAAAAAdAAAAABBZ" TargetMode="External"/><Relationship Id="rId2" Type="http://schemas.openxmlformats.org/officeDocument/2006/relationships/hyperlink" Target="https://www.google.com/url?sa=i&amp;url=http%3A%2F%2Fm.blog.naver.com%2Ffiglet07%2F220660392539&amp;psig=AOvVaw1sQ2mBGg16X_R4bTXDavoZ&amp;ust=1607517308379000&amp;source=images&amp;cd=vfe&amp;ved=0CAIQjRxqFwoTCJinpeSyvu0CFQAAAAAdAAAAABB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minepuls.tistory.com%2F1348&amp;psig=AOvVaw2MCLgharZ2zb_7juotT41J&amp;ust=1605662623459000&amp;source=images&amp;cd=vfe&amp;ved=0CAIQjRxqFwoTCNi05cu1iO0CFQAAAAAdAAAAABAD" TargetMode="External"/><Relationship Id="rId5" Type="http://schemas.openxmlformats.org/officeDocument/2006/relationships/hyperlink" Target="https://www.google.com/url?sa=i&amp;url=https%3A%2F%2Fwww.istockphoto.com%2Fillustrations%2Fwizard-room&amp;psig=AOvVaw0Bf9kPrrRV9sxYeRINpQGC&amp;ust=1603119871304000&amp;source=images&amp;cd=vfe&amp;ved=0CAIQjRxqFwoTCKDY1q21vuwCFQAAAAAdAAAAABAD" TargetMode="External"/><Relationship Id="rId4" Type="http://schemas.openxmlformats.org/officeDocument/2006/relationships/hyperlink" Target="https://www.google.com/url?sa=i&amp;url=https%3A%2F%2Fwww.pinterest.com%2Fagateporike%2Fvfx%2F&amp;psig=AOvVaw1NkGm3741UaS6rklQECcps&amp;ust=1607517516695000&amp;source=images&amp;cd=vfe&amp;ved=0CAIQjRxqFwoTCIj1p8O3vu0CFQAAAAAdAAAAABA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akaocdn.net/dn/c1hCEE/btqEw3didhu/7NyVr59eCuLmRedEUyzKF0/img.gif" TargetMode="External"/><Relationship Id="rId2" Type="http://schemas.openxmlformats.org/officeDocument/2006/relationships/hyperlink" Target="https://www.google.com/url?sa=i&amp;url=http%3A%2F%2Fv12.battlepage.com%2F%3F%3F%3DFree.Freeboard.View%26no%3D1459693&amp;psig=AOvVaw1-DHIjhCb-Qkr_Q3YlE3UO&amp;ust=1607521787013000&amp;source=images&amp;cd=vfe&amp;ved=0CAIQjRxqFwoTCLi14LvDvu0CFQAAAAAdAAAAAB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fireemblem.fandom.com%2Fwiki%2FVerrine&amp;psig=AOvVaw3C38jpXNe3-grJD7K5oUWQ&amp;ust=1607522208175000&amp;source=images&amp;cd=vfe&amp;ved=0CAIQjRxqFwoTCIiCs4bFvu0CFQAAAAAdAAAAABAo" TargetMode="External"/><Relationship Id="rId5" Type="http://schemas.openxmlformats.org/officeDocument/2006/relationships/hyperlink" Target="https://www.google.com/url?sa=i&amp;url=http%3A%2F%2Fblog.naver.com%2FPostView.nhn%3FblogId%3Dultimatehyuk%26logNo%3D221346594077%26categoryNo%3D7%26parentCategoryNo%3D0&amp;psig=AOvVaw3O1eulfHa8H7cEsG3U15dq&amp;ust=1607522865426000&amp;source=images&amp;cd=vfe&amp;ved=0CAIQjRxqFwoTCJC2yL3Hvu0CFQAAAAAdAAAAABAD" TargetMode="External"/><Relationship Id="rId4" Type="http://schemas.openxmlformats.org/officeDocument/2006/relationships/hyperlink" Target="https://www.google.com/url?sa=i&amp;url=https%3A%2F%2Flicschool.tistory.com%2F58&amp;psig=AOvVaw1JKMtQ_fFLgjv0s7P5sCLd&amp;ust=1607521600204000&amp;source=images&amp;cd=vfe&amp;ved=0CAIQjRxqFwoTCOiYk-fCvu0CFQAAAAAdAAAAABAu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rapapa.net/?p=2381" TargetMode="External"/><Relationship Id="rId3" Type="http://schemas.openxmlformats.org/officeDocument/2006/relationships/hyperlink" Target="https://playvalorant.com/ko-kr/news/game-updates/valorant-patch-notes-1-05/" TargetMode="External"/><Relationship Id="rId7" Type="http://schemas.openxmlformats.org/officeDocument/2006/relationships/hyperlink" Target="https://darkcatgame.tistory.com/27" TargetMode="External"/><Relationship Id="rId2" Type="http://schemas.openxmlformats.org/officeDocument/2006/relationships/hyperlink" Target="https://pubg.game.daum.net/pubg/event/season6/part2.dau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ucidmaj7.tistory.com/206" TargetMode="External"/><Relationship Id="rId5" Type="http://schemas.openxmlformats.org/officeDocument/2006/relationships/hyperlink" Target="http://www.inven.co.kr/webzine/news/?news=244190" TargetMode="External"/><Relationship Id="rId4" Type="http://schemas.openxmlformats.org/officeDocument/2006/relationships/hyperlink" Target="https://zdnet.co.kr/view/?no=2017083010083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kblog.popekim.com%2F2012%2F01%2F04-part-3.html&amp;psig=AOvVaw3Tya-q443gL81RgN3VFCnt&amp;ust=1609145286575000&amp;source=images&amp;cd=vfe&amp;ved=0CAIQjRxqFwoTCJiKnMDj7e0CFQAAAAAdAAAAABAD" TargetMode="External"/><Relationship Id="rId2" Type="http://schemas.openxmlformats.org/officeDocument/2006/relationships/hyperlink" Target="https://www.google.com/url?sa=i&amp;url=https%3A%2F%2Fblog.nullbus.net%2F78&amp;psig=AOvVaw0kWob7AwIqNfc7J1zmgCi3&amp;ust=1609145333183000&amp;source=images&amp;cd=vfe&amp;ved=0CAIQjRxqFwoTCMjOvtXj7e0CFQAAAAAdAAAAABA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url?sa=i&amp;url=https%3A%2F%2Fstackoverrun.com%2Fko%2Fq%2F1443024&amp;psig=AOvVaw14gOjhYJeSA8NfqKD_tpZs&amp;ust=1609146113872000&amp;source=images&amp;cd=vfe&amp;ved=0CAIQjRxqFwoTCPDQpc7m7e0CFQAAAAAdAAAAABAL" TargetMode="External"/><Relationship Id="rId4" Type="http://schemas.openxmlformats.org/officeDocument/2006/relationships/hyperlink" Target="https://m.blog.naver.com/PostView.nhn?blogId=hermet&amp;logNo=58261272&amp;proxyReferer=https:%2F%2Fwww.google.com%2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pPr/>
              <a:t>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390492" y="4250320"/>
            <a:ext cx="31391078" cy="6860500"/>
            <a:chOff x="2077902" y="3123807"/>
            <a:chExt cx="11318883" cy="2473735"/>
          </a:xfrm>
        </p:grpSpPr>
        <p:sp>
          <p:nvSpPr>
            <p:cNvPr id="4" name="TextBox 3"/>
            <p:cNvSpPr txBox="1"/>
            <p:nvPr/>
          </p:nvSpPr>
          <p:spPr>
            <a:xfrm>
              <a:off x="2619090" y="3123807"/>
              <a:ext cx="10777695" cy="215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80000"/>
                </a:lnSpc>
              </a:pPr>
              <a:r>
                <a:rPr lang="ko-KR" altLang="en-US" sz="23900" dirty="0">
                  <a:solidFill>
                    <a:srgbClr val="313232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Impact" charset="0"/>
                </a:rPr>
                <a:t>종합 설계 기획안</a:t>
              </a:r>
              <a:br>
                <a:rPr lang="en-US" sz="23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charset="0"/>
                  <a:ea typeface="Impact" charset="0"/>
                  <a:cs typeface="Impact" charset="0"/>
                </a:rPr>
              </a:br>
              <a:r>
                <a:rPr lang="en-US" sz="23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charset="0"/>
                  <a:ea typeface="Impact" charset="0"/>
                  <a:cs typeface="Impact" charset="0"/>
                </a:rPr>
                <a:t> </a:t>
              </a:r>
              <a:r>
                <a:rPr lang="en-US" sz="23900" dirty="0">
                  <a:solidFill>
                    <a:srgbClr val="05B0D7"/>
                  </a:solidFill>
                  <a:latin typeface="Impact" charset="0"/>
                  <a:ea typeface="Impact" charset="0"/>
                  <a:cs typeface="Impact" charset="0"/>
                </a:rPr>
                <a:t>Magician</a:t>
              </a:r>
              <a:r>
                <a:rPr lang="en-US" sz="23900" dirty="0">
                  <a:solidFill>
                    <a:srgbClr val="313232"/>
                  </a:solidFill>
                  <a:latin typeface="Impact" charset="0"/>
                  <a:ea typeface="Impact" charset="0"/>
                  <a:cs typeface="Impact" charset="0"/>
                </a:rPr>
                <a:t> War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077902" y="5292794"/>
              <a:ext cx="6979218" cy="30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20000"/>
                </a:lnSpc>
              </a:pPr>
              <a:r>
                <a:rPr 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2015180002 </a:t>
              </a:r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김덕규</a:t>
              </a:r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	2015184034 </a:t>
              </a:r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홍범도</a:t>
              </a:r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	2015182042 </a:t>
              </a:r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최현욱</a:t>
              </a:r>
              <a:endPara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8862000" y="22265640"/>
            <a:ext cx="7954963" cy="2234709"/>
          </a:xfrm>
          <a:prstGeom prst="rect">
            <a:avLst/>
          </a:prstGeom>
          <a:solidFill>
            <a:srgbClr val="05B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    Let’s Start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275384" y="22698149"/>
            <a:ext cx="1369695" cy="1369689"/>
            <a:chOff x="5305425" y="1528762"/>
            <a:chExt cx="242888" cy="242887"/>
          </a:xfrm>
        </p:grpSpPr>
        <p:sp>
          <p:nvSpPr>
            <p:cNvPr id="9" name="Rectangle 158"/>
            <p:cNvSpPr>
              <a:spLocks noChangeArrowheads="1"/>
            </p:cNvSpPr>
            <p:nvPr/>
          </p:nvSpPr>
          <p:spPr bwMode="auto">
            <a:xfrm>
              <a:off x="5305425" y="1528762"/>
              <a:ext cx="242888" cy="242887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59"/>
            <p:cNvSpPr>
              <a:spLocks noChangeShapeType="1"/>
            </p:cNvSpPr>
            <p:nvPr/>
          </p:nvSpPr>
          <p:spPr bwMode="auto">
            <a:xfrm>
              <a:off x="5353050" y="1649412"/>
              <a:ext cx="1428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0"/>
            <p:cNvSpPr>
              <a:spLocks/>
            </p:cNvSpPr>
            <p:nvPr/>
          </p:nvSpPr>
          <p:spPr bwMode="auto">
            <a:xfrm>
              <a:off x="5441950" y="1604962"/>
              <a:ext cx="53975" cy="88900"/>
            </a:xfrm>
            <a:custGeom>
              <a:avLst/>
              <a:gdLst>
                <a:gd name="T0" fmla="*/ 0 w 34"/>
                <a:gd name="T1" fmla="*/ 0 h 56"/>
                <a:gd name="T2" fmla="*/ 34 w 34"/>
                <a:gd name="T3" fmla="*/ 28 h 56"/>
                <a:gd name="T4" fmla="*/ 1 w 34"/>
                <a:gd name="T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56">
                  <a:moveTo>
                    <a:pt x="0" y="0"/>
                  </a:moveTo>
                  <a:lnTo>
                    <a:pt x="34" y="28"/>
                  </a:lnTo>
                  <a:lnTo>
                    <a:pt x="1" y="56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1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0">
        <p:fade/>
      </p:transition>
    </mc:Choice>
    <mc:Fallback xmlns="">
      <p:transition spd="med" advTm="990">
        <p:fade/>
      </p:transition>
    </mc:Fallback>
  </mc:AlternateContent>
  <p:extLst>
    <p:ext uri="{E180D4A7-C9FB-4DFB-919C-405C955672EB}">
      <p14:showEvtLst xmlns:p14="http://schemas.microsoft.com/office/powerpoint/2010/main">
        <p14:playEvt time="8" objId="4"/>
        <p14:stopEvt time="990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- </a:t>
            </a: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조작법</a:t>
            </a:r>
            <a:endParaRPr lang="en-US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7" name="그림 6" descr="키보드, 전자기기, 컴퓨터, 하얀색이(가) 표시된 사진&#10;&#10;자동 생성된 설명">
            <a:extLst>
              <a:ext uri="{FF2B5EF4-FFF2-40B4-BE49-F238E27FC236}">
                <a16:creationId xmlns:a16="http://schemas.microsoft.com/office/drawing/2014/main" id="{639C50B6-AD3E-4023-AB25-B54F76CFA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459" r="297" b="16190"/>
          <a:stretch/>
        </p:blipFill>
        <p:spPr>
          <a:xfrm>
            <a:off x="6814559" y="9853048"/>
            <a:ext cx="24518976" cy="8605623"/>
          </a:xfrm>
          <a:prstGeom prst="rect">
            <a:avLst/>
          </a:prstGeom>
        </p:spPr>
      </p:pic>
      <p:pic>
        <p:nvPicPr>
          <p:cNvPr id="8" name="그림 7" descr="옅은이(가) 표시된 사진&#10;&#10;자동 생성된 설명">
            <a:extLst>
              <a:ext uri="{FF2B5EF4-FFF2-40B4-BE49-F238E27FC236}">
                <a16:creationId xmlns:a16="http://schemas.microsoft.com/office/drawing/2014/main" id="{760F7186-47CA-40DF-AC1F-53DD280C0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535" y="9939370"/>
            <a:ext cx="10173693" cy="101736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23556D-DC97-4880-B029-69FE747D9ADE}"/>
              </a:ext>
            </a:extLst>
          </p:cNvPr>
          <p:cNvSpPr/>
          <p:nvPr/>
        </p:nvSpPr>
        <p:spPr>
          <a:xfrm>
            <a:off x="11098820" y="11807545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4E2BAB-201B-4E66-8F7F-D0A1A6FF1683}"/>
              </a:ext>
            </a:extLst>
          </p:cNvPr>
          <p:cNvSpPr/>
          <p:nvPr/>
        </p:nvSpPr>
        <p:spPr>
          <a:xfrm>
            <a:off x="10036102" y="13459854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CE5FF4-AD3E-4110-A683-5E89A135D291}"/>
              </a:ext>
            </a:extLst>
          </p:cNvPr>
          <p:cNvSpPr/>
          <p:nvPr/>
        </p:nvSpPr>
        <p:spPr>
          <a:xfrm>
            <a:off x="11670320" y="13459854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793A76-37DD-431E-BB37-30CB0D3A510C}"/>
              </a:ext>
            </a:extLst>
          </p:cNvPr>
          <p:cNvSpPr/>
          <p:nvPr/>
        </p:nvSpPr>
        <p:spPr>
          <a:xfrm>
            <a:off x="13275041" y="13459853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475C6C-8C28-412C-BC89-8A40DEF43270}"/>
              </a:ext>
            </a:extLst>
          </p:cNvPr>
          <p:cNvSpPr/>
          <p:nvPr/>
        </p:nvSpPr>
        <p:spPr>
          <a:xfrm>
            <a:off x="12339791" y="16750132"/>
            <a:ext cx="11174186" cy="13062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47176C-80A3-44A4-9259-098A5F24FBA3}"/>
              </a:ext>
            </a:extLst>
          </p:cNvPr>
          <p:cNvSpPr/>
          <p:nvPr/>
        </p:nvSpPr>
        <p:spPr>
          <a:xfrm>
            <a:off x="9470483" y="11807544"/>
            <a:ext cx="1338943" cy="13062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A70D84-9357-44B7-970F-7F92DB7C7D26}"/>
              </a:ext>
            </a:extLst>
          </p:cNvPr>
          <p:cNvSpPr/>
          <p:nvPr/>
        </p:nvSpPr>
        <p:spPr>
          <a:xfrm>
            <a:off x="12743470" y="11811171"/>
            <a:ext cx="1338943" cy="13062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65C4C9-C228-48AD-ABD4-2AF5DCA0650E}"/>
              </a:ext>
            </a:extLst>
          </p:cNvPr>
          <p:cNvSpPr/>
          <p:nvPr/>
        </p:nvSpPr>
        <p:spPr>
          <a:xfrm>
            <a:off x="34992947" y="13316897"/>
            <a:ext cx="1338943" cy="130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Click</a:t>
            </a:r>
            <a:endParaRPr lang="ko-KR" altLang="en-US" sz="40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04AAD6C-BB66-4B56-A562-7BCE641BFD23}"/>
              </a:ext>
            </a:extLst>
          </p:cNvPr>
          <p:cNvSpPr/>
          <p:nvPr/>
        </p:nvSpPr>
        <p:spPr>
          <a:xfrm>
            <a:off x="7666913" y="19496787"/>
            <a:ext cx="1059908" cy="1059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182E9-232F-41E4-8A77-D5EBD0FE3941}"/>
              </a:ext>
            </a:extLst>
          </p:cNvPr>
          <p:cNvSpPr txBox="1"/>
          <p:nvPr/>
        </p:nvSpPr>
        <p:spPr>
          <a:xfrm>
            <a:off x="9057308" y="19408296"/>
            <a:ext cx="1651414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7E9F7F9-1C99-42DC-96CA-4E4D0467A6A2}"/>
              </a:ext>
            </a:extLst>
          </p:cNvPr>
          <p:cNvSpPr/>
          <p:nvPr/>
        </p:nvSpPr>
        <p:spPr>
          <a:xfrm>
            <a:off x="11830873" y="19501702"/>
            <a:ext cx="1059908" cy="105990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E50AA5-C6B9-4331-9A17-4A502C3FCC56}"/>
              </a:ext>
            </a:extLst>
          </p:cNvPr>
          <p:cNvSpPr txBox="1"/>
          <p:nvPr/>
        </p:nvSpPr>
        <p:spPr>
          <a:xfrm>
            <a:off x="13221268" y="19413211"/>
            <a:ext cx="1651414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6094C2F-47F1-480D-98D1-3A212036CDFD}"/>
              </a:ext>
            </a:extLst>
          </p:cNvPr>
          <p:cNvSpPr/>
          <p:nvPr/>
        </p:nvSpPr>
        <p:spPr>
          <a:xfrm>
            <a:off x="15994834" y="19496787"/>
            <a:ext cx="1059908" cy="105990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231426-FAD2-41A0-8D27-45BD62EC10A0}"/>
              </a:ext>
            </a:extLst>
          </p:cNvPr>
          <p:cNvSpPr txBox="1"/>
          <p:nvPr/>
        </p:nvSpPr>
        <p:spPr>
          <a:xfrm>
            <a:off x="17385228" y="19408296"/>
            <a:ext cx="3156633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기본공격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46EE913-16D7-4651-A019-E24F08301043}"/>
              </a:ext>
            </a:extLst>
          </p:cNvPr>
          <p:cNvSpPr/>
          <p:nvPr/>
        </p:nvSpPr>
        <p:spPr>
          <a:xfrm>
            <a:off x="21664012" y="19496787"/>
            <a:ext cx="1059908" cy="105990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29DC0-F5D2-4C03-AFA5-9FA40FF058F0}"/>
              </a:ext>
            </a:extLst>
          </p:cNvPr>
          <p:cNvSpPr txBox="1"/>
          <p:nvPr/>
        </p:nvSpPr>
        <p:spPr>
          <a:xfrm>
            <a:off x="23054407" y="19408296"/>
            <a:ext cx="2404826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이동기</a:t>
            </a:r>
          </a:p>
        </p:txBody>
      </p:sp>
    </p:spTree>
    <p:extLst>
      <p:ext uri="{BB962C8B-B14F-4D97-AF65-F5344CB8AC3E}">
        <p14:creationId xmlns:p14="http://schemas.microsoft.com/office/powerpoint/2010/main" val="24929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타 게임과의 비교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9ED0C2F-E3C5-42C5-8175-E84D7FE10D72}"/>
              </a:ext>
            </a:extLst>
          </p:cNvPr>
          <p:cNvSpPr/>
          <p:nvPr/>
        </p:nvSpPr>
        <p:spPr>
          <a:xfrm>
            <a:off x="4484432" y="6305013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 typeface="Wingdings" panose="05000000000000000000" pitchFamily="2" charset="2"/>
              <a:buChar char="§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스펠브레이크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6567A-445D-4784-8784-1B184FADDEF2}"/>
              </a:ext>
            </a:extLst>
          </p:cNvPr>
          <p:cNvSpPr txBox="1"/>
          <p:nvPr/>
        </p:nvSpPr>
        <p:spPr>
          <a:xfrm>
            <a:off x="25445806" y="9393527"/>
            <a:ext cx="15521884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마법사를 컨트롤 하는 게임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스킬을 통한 전투 시스템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인칭 배틀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동적인 스킬 셋 변화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 간의 상호작용이 가능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8" name="Picture 4" descr="스펠브레이크 다운 하는법 Spellbreak">
            <a:extLst>
              <a:ext uri="{FF2B5EF4-FFF2-40B4-BE49-F238E27FC236}">
                <a16:creationId xmlns:a16="http://schemas.microsoft.com/office/drawing/2014/main" id="{842AE99D-FA03-47C5-897D-70E56A579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4613" r="3311" b="22189"/>
          <a:stretch/>
        </p:blipFill>
        <p:spPr bwMode="auto">
          <a:xfrm>
            <a:off x="7024150" y="9221962"/>
            <a:ext cx="17076822" cy="1342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77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타 게임과의 비교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9ED0C2F-E3C5-42C5-8175-E84D7FE10D72}"/>
              </a:ext>
            </a:extLst>
          </p:cNvPr>
          <p:cNvSpPr/>
          <p:nvPr/>
        </p:nvSpPr>
        <p:spPr>
          <a:xfrm>
            <a:off x="4484432" y="6305013"/>
            <a:ext cx="1892404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 typeface="Wingdings" panose="05000000000000000000" pitchFamily="2" charset="2"/>
              <a:buChar char="§"/>
            </a:pPr>
            <a:r>
              <a:rPr lang="ko-KR" altLang="en-US" sz="13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스펠브레이크와의 </a:t>
            </a:r>
            <a:r>
              <a:rPr lang="ko-KR" altLang="en-US" sz="13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차별점</a:t>
            </a:r>
            <a:endParaRPr lang="en-US" altLang="ko-KR" sz="13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6567A-445D-4784-8784-1B184FADDEF2}"/>
              </a:ext>
            </a:extLst>
          </p:cNvPr>
          <p:cNvSpPr txBox="1"/>
          <p:nvPr/>
        </p:nvSpPr>
        <p:spPr>
          <a:xfrm>
            <a:off x="19391652" y="12617976"/>
            <a:ext cx="2195229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Tx/>
              <a:buChar char="-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데스매치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캐릭터가 스킬을 가지고 있는 방식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 간의 상호작용 제거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70F37A-2C06-43B0-BA22-65A6E212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313" y="9868293"/>
            <a:ext cx="8273029" cy="1353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13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CCEEB-4914-4CEE-9336-626D38C200D9}"/>
              </a:ext>
            </a:extLst>
          </p:cNvPr>
          <p:cNvSpPr txBox="1"/>
          <p:nvPr/>
        </p:nvSpPr>
        <p:spPr>
          <a:xfrm>
            <a:off x="8038874" y="7607703"/>
            <a:ext cx="9405257" cy="16753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김덕규</a:t>
            </a:r>
            <a:endParaRPr lang="en-US" altLang="ko-KR" sz="1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C/C++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WIN API</a:t>
            </a: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자료구조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데이터베이스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소프트웨어 공학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네트워크 게임 프로그래밍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 9,12</a:t>
            </a: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 2D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제작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 9 3D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제작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TCP/IP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0935E-5243-4433-AA2E-BAD0D2E7ED22}"/>
              </a:ext>
            </a:extLst>
          </p:cNvPr>
          <p:cNvSpPr txBox="1"/>
          <p:nvPr/>
        </p:nvSpPr>
        <p:spPr>
          <a:xfrm>
            <a:off x="19403558" y="7607703"/>
            <a:ext cx="9405257" cy="17817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홍범도</a:t>
            </a:r>
            <a:endParaRPr lang="en-US" altLang="ko-KR" sz="1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C/C++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WIN API</a:t>
            </a: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자료구조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알고리즘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데이터베이스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소프트웨어 공학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네트워크 게임 프로그래밍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 9,12</a:t>
            </a: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 2D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제작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12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프레임워크 제작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TCP/IP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EAA2C-1783-46EB-8780-066E791DA3CD}"/>
              </a:ext>
            </a:extLst>
          </p:cNvPr>
          <p:cNvSpPr txBox="1"/>
          <p:nvPr/>
        </p:nvSpPr>
        <p:spPr>
          <a:xfrm>
            <a:off x="30768242" y="7607703"/>
            <a:ext cx="9405257" cy="1569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최현욱</a:t>
            </a:r>
            <a:endParaRPr lang="en-US" altLang="ko-KR" sz="7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C/C++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WIN API</a:t>
            </a: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자료구조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알고리즘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데이터베이스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소프트웨어 공학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네트워크 게임 프로그래밍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</a:t>
            </a: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TCP/IP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Server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제작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1D35A-4C32-474D-9F4B-613603A64B76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준비 현황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79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14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0ADCB-CC87-420E-9C4D-597828279687}"/>
              </a:ext>
            </a:extLst>
          </p:cNvPr>
          <p:cNvSpPr txBox="1"/>
          <p:nvPr/>
        </p:nvSpPr>
        <p:spPr>
          <a:xfrm>
            <a:off x="2025091" y="6245342"/>
            <a:ext cx="21531139" cy="1769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클라이언트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디자인 패턴을 기반으로 한 프레임워크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싱글턴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컴포넌트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중재자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스키닝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애니메이션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카툰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                      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툰셰이더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외곽선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림라이트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그림자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이펙트 구현을 위한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쉐이더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기법          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디졸브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노이즈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스펙큘러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블룸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왜곡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C6865-967C-4D8E-BB68-7E9BC78A9D32}"/>
              </a:ext>
            </a:extLst>
          </p:cNvPr>
          <p:cNvSpPr txBox="1"/>
          <p:nvPr/>
        </p:nvSpPr>
        <p:spPr>
          <a:xfrm>
            <a:off x="22606283" y="6245342"/>
            <a:ext cx="18998918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</a:t>
            </a: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사용한 서버 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연동                            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(MSSQL,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랭킹 시스템을 위한 정보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 lvl="2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오브젝트 간의 충돌처리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(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 충돌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레이 충돌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E6DDC-6181-4ED0-AC51-7CCA416FC344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기술 요소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4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15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7468273" y="2677359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중점 연구 분야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1C6E-A700-4F09-974B-B73D46578EED}"/>
              </a:ext>
            </a:extLst>
          </p:cNvPr>
          <p:cNvSpPr txBox="1"/>
          <p:nvPr/>
        </p:nvSpPr>
        <p:spPr>
          <a:xfrm>
            <a:off x="4585935" y="5846780"/>
            <a:ext cx="16760543" cy="1835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1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클라이언트</a:t>
            </a:r>
            <a:endParaRPr lang="en-US" altLang="ko-KR" sz="1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Wingdings" panose="05000000000000000000" pitchFamily="2" charset="2"/>
              <a:buChar char="§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김덕규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프레임워크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카툰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그림자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쉐이더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프로그래밍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스펙큘러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블룸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왜곡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 marL="6409944" lvl="3" indent="-1143000">
              <a:buFont typeface="Arial" panose="020B0604020202020204" pitchFamily="34" charset="0"/>
              <a:buChar char="•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Wingdings" panose="05000000000000000000" pitchFamily="2" charset="2"/>
              <a:buChar char="§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홍범도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스키닝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애니메이션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파티클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쉐이더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프로그래밍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디졸브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노이즈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9BBBB1-BA44-471E-9E60-72EDCED51C62}"/>
              </a:ext>
            </a:extLst>
          </p:cNvPr>
          <p:cNvSpPr txBox="1"/>
          <p:nvPr/>
        </p:nvSpPr>
        <p:spPr>
          <a:xfrm>
            <a:off x="23081910" y="5846780"/>
            <a:ext cx="18430661" cy="875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1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</a:t>
            </a:r>
            <a:endParaRPr lang="en-US" altLang="ko-KR" sz="1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Wingdings" panose="05000000000000000000" pitchFamily="2" charset="2"/>
              <a:buChar char="§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최현욱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다중 접속 서버 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 프레임워크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충돌처리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75D70-93DF-4091-AE56-DFD856C46FB7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기술 요소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16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A9FA84C-4C23-4BB4-867A-233A02020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795632"/>
              </p:ext>
            </p:extLst>
          </p:nvPr>
        </p:nvGraphicFramePr>
        <p:xfrm>
          <a:off x="2345604" y="6480860"/>
          <a:ext cx="37354588" cy="17133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6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</a:tblGrid>
              <a:tr h="317345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항목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57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5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036016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 및 그림자</a:t>
                      </a:r>
                      <a:endParaRPr lang="en-US" altLang="ko-KR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7008"/>
                  </a:ext>
                </a:extLst>
              </a:tr>
              <a:tr h="77557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스킬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042550"/>
                  </a:ext>
                </a:extLst>
              </a:tr>
              <a:tr h="7755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767076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파티클</a:t>
                      </a:r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85607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96791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카툰</a:t>
                      </a: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렌더링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396344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디퍼드</a:t>
                      </a: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렌더링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010596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인게임</a:t>
                      </a: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71178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환경요소 배치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84691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6B1D220-F539-4A88-B850-85C46D032570}"/>
              </a:ext>
            </a:extLst>
          </p:cNvPr>
          <p:cNvSpPr/>
          <p:nvPr/>
        </p:nvSpPr>
        <p:spPr>
          <a:xfrm>
            <a:off x="40500300" y="12464600"/>
            <a:ext cx="1447800" cy="1405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061B4-86A9-4655-88C2-98DBF7397012}"/>
              </a:ext>
            </a:extLst>
          </p:cNvPr>
          <p:cNvSpPr/>
          <p:nvPr/>
        </p:nvSpPr>
        <p:spPr>
          <a:xfrm>
            <a:off x="40500300" y="15198635"/>
            <a:ext cx="1447800" cy="14058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987D2-9D3D-4674-A12A-6A86947F04DB}"/>
              </a:ext>
            </a:extLst>
          </p:cNvPr>
          <p:cNvSpPr txBox="1"/>
          <p:nvPr/>
        </p:nvSpPr>
        <p:spPr>
          <a:xfrm>
            <a:off x="42661033" y="12589508"/>
            <a:ext cx="2451312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홍범도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238E1-A22B-4908-ABCA-8810C89E937E}"/>
              </a:ext>
            </a:extLst>
          </p:cNvPr>
          <p:cNvSpPr txBox="1"/>
          <p:nvPr/>
        </p:nvSpPr>
        <p:spPr>
          <a:xfrm>
            <a:off x="42661033" y="15323543"/>
            <a:ext cx="2343911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김덕규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51586-4383-4FC7-A897-54BC91DE26C6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개발 일정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F27D95BE-AB63-4A17-AE3C-393E282ED084}"/>
              </a:ext>
            </a:extLst>
          </p:cNvPr>
          <p:cNvSpPr/>
          <p:nvPr/>
        </p:nvSpPr>
        <p:spPr>
          <a:xfrm>
            <a:off x="17468273" y="2677359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클라이언트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7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17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988" y="4661385"/>
            <a:ext cx="43690479" cy="296492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5BF3933-404B-46C1-A826-464EC16E3CC3}"/>
              </a:ext>
            </a:extLst>
          </p:cNvPr>
          <p:cNvGraphicFramePr>
            <a:graphicFrameLocks noGrp="1"/>
          </p:cNvGraphicFramePr>
          <p:nvPr/>
        </p:nvGraphicFramePr>
        <p:xfrm>
          <a:off x="2346003" y="8990000"/>
          <a:ext cx="37441008" cy="106969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21020">
                  <a:extLst>
                    <a:ext uri="{9D8B030D-6E8A-4147-A177-3AD203B41FA5}">
                      <a16:colId xmlns:a16="http://schemas.microsoft.com/office/drawing/2014/main" val="3114045159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534235373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71647227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078281637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986777095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4171943026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158350265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4125178506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799877799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657270840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61169834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4214740776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76269028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457027703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453726972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831174491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783127812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4071358983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024151087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902426695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828862366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106630553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434786127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643552492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957839811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584170404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093794551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628024264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465543775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986929720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473062462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149234390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359108465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008254060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325157221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854500968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225614066"/>
                    </a:ext>
                  </a:extLst>
                </a:gridCol>
              </a:tblGrid>
              <a:tr h="1510930">
                <a:tc>
                  <a:txBody>
                    <a:bodyPr/>
                    <a:lstStyle/>
                    <a:p>
                      <a:pPr marL="0" marR="0" lvl="0" indent="0" algn="ctr" defTabSz="351129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4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항목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12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4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5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6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7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8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03442"/>
                  </a:ext>
                </a:extLst>
              </a:tr>
              <a:tr h="1448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서버 프레임워크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678770"/>
                  </a:ext>
                </a:extLst>
              </a:tr>
              <a:tr h="1448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게임 컨텐츠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501545"/>
                  </a:ext>
                </a:extLst>
              </a:tr>
              <a:tr h="1448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</a:t>
                      </a:r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설계 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051810"/>
                  </a:ext>
                </a:extLst>
              </a:tr>
              <a:tr h="1448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 </a:t>
                      </a:r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연동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897022"/>
                  </a:ext>
                </a:extLst>
              </a:tr>
              <a:tr h="1448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충돌처리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10891"/>
                  </a:ext>
                </a:extLst>
              </a:tr>
              <a:tr h="1938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서버</a:t>
                      </a:r>
                      <a:r>
                        <a:rPr lang="en-US" altLang="ko-KR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-</a:t>
                      </a:r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클라이언트</a:t>
                      </a:r>
                      <a:endParaRPr lang="en-US" altLang="ko-KR" sz="54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동기화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712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D05BBE3-32B9-410D-8315-EAB59DD72F25}"/>
              </a:ext>
            </a:extLst>
          </p:cNvPr>
          <p:cNvSpPr/>
          <p:nvPr/>
        </p:nvSpPr>
        <p:spPr>
          <a:xfrm>
            <a:off x="40601417" y="13979422"/>
            <a:ext cx="1447774" cy="1405811"/>
          </a:xfrm>
          <a:prstGeom prst="rect">
            <a:avLst/>
          </a:prstGeom>
          <a:solidFill>
            <a:srgbClr val="05B0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E8E25-BF33-462F-A29B-E7A7D14B331D}"/>
              </a:ext>
            </a:extLst>
          </p:cNvPr>
          <p:cNvSpPr txBox="1"/>
          <p:nvPr/>
        </p:nvSpPr>
        <p:spPr>
          <a:xfrm>
            <a:off x="42606475" y="13849051"/>
            <a:ext cx="2688557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68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최현욱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16EAA8-18B3-491A-9393-10C019590F67}"/>
              </a:ext>
            </a:extLst>
          </p:cNvPr>
          <p:cNvSpPr/>
          <p:nvPr/>
        </p:nvSpPr>
        <p:spPr>
          <a:xfrm>
            <a:off x="40601417" y="16156526"/>
            <a:ext cx="1447774" cy="1405811"/>
          </a:xfrm>
          <a:prstGeom prst="rect">
            <a:avLst/>
          </a:prstGeom>
          <a:solidFill>
            <a:srgbClr val="05B0E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6DAB1-194F-4C4E-AAB4-24E41E336E5A}"/>
              </a:ext>
            </a:extLst>
          </p:cNvPr>
          <p:cNvSpPr txBox="1"/>
          <p:nvPr/>
        </p:nvSpPr>
        <p:spPr>
          <a:xfrm>
            <a:off x="42606475" y="16091223"/>
            <a:ext cx="508831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68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수정</a:t>
            </a:r>
            <a:r>
              <a:rPr lang="en-US" altLang="ko-KR" sz="768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768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9B75C-46F4-4E2B-8977-0CBB800D52FA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개발 일정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382D495D-F182-414B-AD93-45C6E6A6BF9A}"/>
              </a:ext>
            </a:extLst>
          </p:cNvPr>
          <p:cNvSpPr/>
          <p:nvPr/>
        </p:nvSpPr>
        <p:spPr>
          <a:xfrm>
            <a:off x="17468273" y="2677359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서버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3CF7A-3339-4BD0-9B73-83295A573BC1}"/>
              </a:ext>
            </a:extLst>
          </p:cNvPr>
          <p:cNvSpPr txBox="1"/>
          <p:nvPr/>
        </p:nvSpPr>
        <p:spPr>
          <a:xfrm>
            <a:off x="15782835" y="9699171"/>
            <a:ext cx="1525129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700" dirty="0">
                <a:solidFill>
                  <a:srgbClr val="00B0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219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출처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96FCD-5363-498F-A0D1-366710BBAB8A}"/>
              </a:ext>
            </a:extLst>
          </p:cNvPr>
          <p:cNvSpPr txBox="1"/>
          <p:nvPr/>
        </p:nvSpPr>
        <p:spPr>
          <a:xfrm>
            <a:off x="6365148" y="6854136"/>
            <a:ext cx="34086666" cy="15765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불</a:t>
            </a:r>
            <a:endParaRPr lang="en-US" altLang="ko-KR" sz="5400" dirty="0"/>
          </a:p>
          <a:p>
            <a:r>
              <a:rPr lang="en-US" altLang="ko-KR" sz="3600" dirty="0">
                <a:hlinkClick r:id="rId2"/>
              </a:rPr>
              <a:t>https://www.google.com/url?sa=i&amp;url=http%3A%2F%2Fm.blog.naver.com%2Ffiglet07%2F220660392539&amp;psig=AOvVaw1sQ2mBGg16X_R4bTXDavoZ&amp;ust=1607517308379000&amp;source=images&amp;cd=vfe&amp;ved=0CAIQjRxqFwoTCJinpeSyvu0CFQAAAAAdAAAAABB6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/>
              <a:t>얼음</a:t>
            </a:r>
            <a:endParaRPr lang="en-US" altLang="ko-KR" sz="5400" dirty="0"/>
          </a:p>
          <a:p>
            <a:r>
              <a:rPr lang="en-US" altLang="ko-KR" sz="3600" dirty="0">
                <a:hlinkClick r:id="rId3"/>
              </a:rPr>
              <a:t>https://www.google.com/url?sa=i&amp;url=https%3A%2F%2Fpresto0727.artstation.com%2Fprojects%2Fe0Xbbw&amp;psig=AOvVaw1NkGm3741UaS6rklQECcps&amp;ust=1607517516695000&amp;source=images&amp;cd=vfe&amp;ved=0CAIQjRxqFwoTCIj1p8O3vu0CFQAAAAAdAAAAABBZ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 err="1"/>
              <a:t>흑마법</a:t>
            </a:r>
            <a:endParaRPr lang="en-US" altLang="ko-KR" sz="5400" dirty="0"/>
          </a:p>
          <a:p>
            <a:r>
              <a:rPr lang="en-US" altLang="ko-KR" sz="3600" dirty="0">
                <a:hlinkClick r:id="rId4"/>
              </a:rPr>
              <a:t>https://www.google.com/url?sa=i&amp;url=https%3A%2F%2Fwww.pinterest.com%2Fagateporike%2Fvfx%2F&amp;psig=AOvVaw1NkGm3741UaS6rklQECcps&amp;ust=1607517516695000&amp;source=images&amp;cd=vfe&amp;ved=0CAIQjRxqFwoTCIj1p8O3vu0CFQAAAAAdAAAAABA9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/>
              <a:t>키보드</a:t>
            </a:r>
            <a:endParaRPr lang="en-US" altLang="ko-KR" sz="5400" dirty="0"/>
          </a:p>
          <a:p>
            <a:r>
              <a:rPr lang="en-US" altLang="ko-KR" sz="3600" dirty="0">
                <a:hlinkClick r:id="rId5"/>
              </a:rPr>
              <a:t>https://www.google.com/url?sa=i&amp;url=https%3A%2F%2Fwww.istockphoto.com%2Fillustrations%2Fwizard-room&amp;psig=AOvVaw0Bf9kPrrRV9sxYeRINpQGC&amp;ust=1603119871304000&amp;source=images&amp;cd=vfe&amp;ved=0CAIQjRxqFwoTCKDY1q21vuwCFQAAAAAdAAAAABAD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/>
              <a:t>스펠브레이크</a:t>
            </a:r>
          </a:p>
          <a:p>
            <a:r>
              <a:rPr lang="en-US" altLang="ko-KR" sz="3600" dirty="0">
                <a:hlinkClick r:id="rId6"/>
              </a:rPr>
              <a:t>https://www.google.com/url?sa=i&amp;url=https%3A%2F%2Fminepuls.tistory.com%2F1348&amp;psig=AOvVaw2MCLgharZ2zb_7juotT41J&amp;ust=1605662623459000&amp;source=images&amp;cd=vfe&amp;ved=0CAIQjRxqFwoTCNi05cu1iO0CFQAAAAAdAAAAABAD</a:t>
            </a:r>
            <a:endParaRPr lang="en-US" altLang="ko-KR" sz="3600" dirty="0"/>
          </a:p>
          <a:p>
            <a:endParaRPr lang="en-US" altLang="ko-KR" sz="4800" dirty="0"/>
          </a:p>
          <a:p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26520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>
                <a:solidFill>
                  <a:schemeClr val="bg1"/>
                </a:solidFill>
              </a:rPr>
              <a:t>2</a:t>
            </a:fld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53592" y="8264855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연구 목적 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3587" y="13395315"/>
            <a:ext cx="132196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준비 현황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98834" y="10830085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게임 소개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3592" y="15960543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기술 요소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01046" y="2116946"/>
            <a:ext cx="18524746" cy="254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80000"/>
              </a:lnSpc>
            </a:pPr>
            <a:r>
              <a:rPr lang="ko-KR" altLang="en-US" sz="19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목차</a:t>
            </a:r>
            <a:endParaRPr lang="en-US" sz="19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4BBA1941-9CD2-429E-BC2F-C4C6FBA93A8D}"/>
              </a:ext>
            </a:extLst>
          </p:cNvPr>
          <p:cNvSpPr/>
          <p:nvPr/>
        </p:nvSpPr>
        <p:spPr>
          <a:xfrm>
            <a:off x="6998834" y="18525773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개발 일정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" name="Rectangle 17">
            <a:extLst>
              <a:ext uri="{FF2B5EF4-FFF2-40B4-BE49-F238E27FC236}">
                <a16:creationId xmlns:a16="http://schemas.microsoft.com/office/drawing/2014/main" id="{C285E6F4-96C9-43A3-9D8F-B5A7F41CD0F1}"/>
              </a:ext>
            </a:extLst>
          </p:cNvPr>
          <p:cNvSpPr/>
          <p:nvPr/>
        </p:nvSpPr>
        <p:spPr>
          <a:xfrm>
            <a:off x="6853592" y="58240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개발 환경</a:t>
            </a:r>
            <a:endParaRPr lang="en-US" altLang="ko-KR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BC32D42F-D568-4AA8-97D1-E52BC0390ED7}"/>
              </a:ext>
            </a:extLst>
          </p:cNvPr>
          <p:cNvSpPr/>
          <p:nvPr/>
        </p:nvSpPr>
        <p:spPr>
          <a:xfrm>
            <a:off x="6998834" y="21091003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출처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2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4">
        <p:fade/>
      </p:transition>
    </mc:Choice>
    <mc:Fallback xmlns="">
      <p:transition spd="med" advTm="6994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10"/>
        <p14:stopEvt time="6994" objId="10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출처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96FCD-5363-498F-A0D1-366710BBAB8A}"/>
              </a:ext>
            </a:extLst>
          </p:cNvPr>
          <p:cNvSpPr txBox="1"/>
          <p:nvPr/>
        </p:nvSpPr>
        <p:spPr>
          <a:xfrm>
            <a:off x="6365148" y="6854136"/>
            <a:ext cx="34086666" cy="16808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불길</a:t>
            </a:r>
            <a:endParaRPr lang="en-US" altLang="ko-KR" sz="5400" dirty="0"/>
          </a:p>
          <a:p>
            <a:r>
              <a:rPr lang="en-US" altLang="ko-KR" sz="3600" dirty="0">
                <a:hlinkClick r:id="rId2"/>
              </a:rPr>
              <a:t>https://www.google.com/url?sa=i&amp;url=http%3A%2F%2Fv12.battlepage.com%2F%3F%3F%3DFree.Freeboard.View%26no%3D1459693&amp;psig=AOvVaw1-DHIjhCb-Qkr_Q3YlE3UO&amp;ust=1607521787013000&amp;source=images&amp;cd=vfe&amp;ved=0CAIQjRxqFwoTCLi14LvDvu0CFQAAAAAdAAAAABAD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 err="1"/>
              <a:t>발로란트</a:t>
            </a:r>
            <a:endParaRPr lang="ko-KR" altLang="en-US" sz="5400" dirty="0"/>
          </a:p>
          <a:p>
            <a:r>
              <a:rPr lang="en-US" altLang="ko-KR" sz="3600" dirty="0">
                <a:hlinkClick r:id="rId3"/>
              </a:rPr>
              <a:t>https://blog.kakaocdn.net/dn/c1hCEE/btqEw3didhu/7NyVr59eCuLmRedEUyzKF0/img.gif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 err="1"/>
              <a:t>얼음스킬</a:t>
            </a:r>
            <a:endParaRPr lang="en-US" altLang="ko-KR" sz="5400" dirty="0"/>
          </a:p>
          <a:p>
            <a:r>
              <a:rPr lang="en-US" altLang="ko-KR" sz="3600" dirty="0">
                <a:hlinkClick r:id="rId4"/>
              </a:rPr>
              <a:t>https://www.google.com/url?sa=i&amp;url=https%3A%2F%2Flicschool.tistory.com%2F58&amp;psig=AOvVaw1JKMtQ_fFLgjv0s7P5sCLd&amp;ust=1607521600204000&amp;source=images&amp;cd=vfe&amp;ved=0CAIQjRxqFwoTCOiYk-fCvu0CFQAAAAAdAAAAABAu</a:t>
            </a:r>
            <a:endParaRPr lang="en-US" altLang="ko-KR" sz="3600" dirty="0"/>
          </a:p>
          <a:p>
            <a:endParaRPr lang="en-US" altLang="ko-KR" sz="4800" dirty="0"/>
          </a:p>
          <a:p>
            <a:r>
              <a:rPr lang="ko-KR" altLang="en-US" sz="5400" dirty="0"/>
              <a:t>블리자드</a:t>
            </a:r>
            <a:endParaRPr lang="en-US" altLang="ko-KR" sz="5400" dirty="0"/>
          </a:p>
          <a:p>
            <a:r>
              <a:rPr lang="en-US" altLang="ko-KR" sz="3600" dirty="0"/>
              <a:t>https://www.google.com/url?sa=i&amp;url=https%3A%2F%2Fnamu.wiki%2Fw%2F%25EB%25A9%2594%25EC%259D%25B4(%25EC%2598%25A4%25EB%25B2%2584%25EC%259B%258C%25EC%25B9%2598)&amp;psig=AOvVaw2S2ZxNutaEyyNZIE0PjWRL&amp;ust=1607521947444000&amp;source=images&amp;cd=vfe&amp;ved=0CAIQjRxqFwoTCPCy0ojEvu0CFQAAAAAdAAAAABAJ</a:t>
            </a:r>
          </a:p>
          <a:p>
            <a:endParaRPr lang="en-US" altLang="ko-KR" sz="4400" dirty="0"/>
          </a:p>
          <a:p>
            <a:r>
              <a:rPr lang="ko-KR" altLang="en-US" sz="5400" dirty="0"/>
              <a:t>암흑지대</a:t>
            </a:r>
            <a:endParaRPr lang="en-US" altLang="ko-KR" sz="5400" dirty="0"/>
          </a:p>
          <a:p>
            <a:r>
              <a:rPr lang="en-US" altLang="ko-KR" sz="3600" b="0" i="0" u="none" strike="noStrike" dirty="0">
                <a:effectLst/>
                <a:latin typeface="Whitney"/>
                <a:hlinkClick r:id="rId5" tooltip="https://www.google.com/url?sa=i&amp;url=http%3A%2F%2Fblog.naver.com%2FPostView.nhn%3FblogId%3Dultimatehyuk%26logNo%3D221346594077%26categoryNo%3D7%26parentCategoryNo%3D0&amp;psig=AOvVaw3O1eulfHa8H7cEsG3U15dq&amp;ust=1607522865426000&amp;source=images&amp;cd=vfe&amp;ved=0CAIQjRxqFwoTCJC2yL3Hvu0CFQAAAAAdAAAAABAD"/>
              </a:rPr>
              <a:t>https://www.google.com/url?sa=i&amp;url=http%3A%2F%2Fblog.naver.com%2FPostView.nhn%3FblogId%3Dultimatehyuk%26logNo%3D221346594077%26categoryNo%3D7%26parentCategoryNo%3D0&amp;psig=AOvVaw3O1eulfHa8H7cEsG3U15dq&amp;ust=1607522865426000&amp;source=images&amp;cd=vfe&amp;ved=0CAIQjRxqFwoTCJC2yL3Hvu0CFQAAAAAdAAAAABAD</a:t>
            </a:r>
            <a:endParaRPr lang="en-US" altLang="ko-KR" sz="3600" b="0" i="0" u="none" strike="noStrike" dirty="0">
              <a:effectLst/>
              <a:latin typeface="Whitney"/>
            </a:endParaRPr>
          </a:p>
          <a:p>
            <a:endParaRPr lang="en-US" altLang="ko-KR" sz="3600" dirty="0"/>
          </a:p>
          <a:p>
            <a:r>
              <a:rPr lang="ko-KR" altLang="en-US" sz="5400" dirty="0" err="1"/>
              <a:t>드레인</a:t>
            </a:r>
            <a:endParaRPr lang="en-US" altLang="ko-KR" sz="5400" dirty="0"/>
          </a:p>
          <a:p>
            <a:r>
              <a:rPr lang="en-US" altLang="ko-KR" sz="3600" b="0" i="0" u="none" strike="noStrike" dirty="0">
                <a:effectLst/>
                <a:latin typeface="Whitney"/>
                <a:hlinkClick r:id="rId6" tooltip="https://www.google.com/url?sa=i&amp;url=https%3A%2F%2Ffireemblem.fandom.com%2Fwiki%2FVerrine&amp;psig=AOvVaw3C38jpXNe3-grJD7K5oUWQ&amp;ust=1607522208175000&amp;source=images&amp;cd=vfe&amp;ved=0CAIQjRxqFwoTCIiCs4bFvu0CFQAAAAAdAAAAABAo"/>
              </a:rPr>
              <a:t>https://www.google.com/url?sa=i&amp;url=https%3A%2F%2Ffireemblem.fandom.com%2Fwiki%2FVerrine&amp;psig=AOvVaw3C38jpXNe3-grJD7K5oUWQ&amp;ust=1607522208175000&amp;source=images&amp;cd=vfe&amp;ved=0CAIQjRxqFwoTCIiCs4bFvu0CFQAAAAAdAAAAABAo</a:t>
            </a:r>
            <a:endParaRPr lang="en-US" altLang="ko-KR" sz="3600" dirty="0"/>
          </a:p>
          <a:p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24230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출처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96FCD-5363-498F-A0D1-366710BBAB8A}"/>
              </a:ext>
            </a:extLst>
          </p:cNvPr>
          <p:cNvSpPr txBox="1"/>
          <p:nvPr/>
        </p:nvSpPr>
        <p:spPr>
          <a:xfrm>
            <a:off x="6365148" y="6788822"/>
            <a:ext cx="34086666" cy="1616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/>
              <a:t>배틀그라운드</a:t>
            </a:r>
            <a:endParaRPr lang="en-US" altLang="ko-KR" sz="5400" dirty="0"/>
          </a:p>
          <a:p>
            <a:r>
              <a:rPr lang="en-US" altLang="ko-KR" sz="3600" dirty="0">
                <a:hlinkClick r:id="rId2"/>
              </a:rPr>
              <a:t>https://pubg.game.daum.net/pubg/event/season6/part2.daum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 err="1"/>
              <a:t>발로란트</a:t>
            </a:r>
            <a:endParaRPr lang="ko-KR" altLang="en-US" sz="5400" dirty="0"/>
          </a:p>
          <a:p>
            <a:r>
              <a:rPr lang="en-US" altLang="ko-KR" sz="3600" dirty="0">
                <a:hlinkClick r:id="rId3"/>
              </a:rPr>
              <a:t>https://playvalorant.com/ko-kr/news/game-updates/valorant-patch-notes-1-05/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 err="1"/>
              <a:t>오버워치</a:t>
            </a:r>
            <a:endParaRPr lang="en-US" altLang="ko-KR" sz="5400" dirty="0"/>
          </a:p>
          <a:p>
            <a:r>
              <a:rPr lang="en-US" altLang="ko-KR" sz="3600" dirty="0">
                <a:hlinkClick r:id="rId4"/>
              </a:rPr>
              <a:t>https://zdnet.co.kr/view/?no=20170830100838</a:t>
            </a:r>
            <a:endParaRPr lang="en-US" altLang="ko-KR" sz="3600" dirty="0"/>
          </a:p>
          <a:p>
            <a:endParaRPr lang="en-US" altLang="ko-KR" sz="5400" dirty="0"/>
          </a:p>
          <a:p>
            <a:r>
              <a:rPr lang="ko-KR" altLang="en-US" sz="5400" dirty="0" err="1"/>
              <a:t>인벤</a:t>
            </a:r>
            <a:r>
              <a:rPr lang="ko-KR" altLang="en-US" sz="5400" dirty="0"/>
              <a:t> 기사</a:t>
            </a:r>
            <a:endParaRPr lang="en-US" altLang="ko-KR" sz="5400" dirty="0"/>
          </a:p>
          <a:p>
            <a:r>
              <a:rPr lang="en-US" altLang="ko-KR" sz="3600" dirty="0">
                <a:hlinkClick r:id="rId5"/>
              </a:rPr>
              <a:t>http://www.inven.co.kr/webzine/news/?news=244190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툰 </a:t>
            </a:r>
            <a:r>
              <a:rPr lang="ko-KR" altLang="en-US" sz="3600" dirty="0" err="1"/>
              <a:t>셰이더</a:t>
            </a:r>
            <a:endParaRPr lang="en-US" altLang="ko-KR" sz="3600" dirty="0"/>
          </a:p>
          <a:p>
            <a:r>
              <a:rPr lang="en-US" altLang="ko-KR" sz="3600" dirty="0">
                <a:hlinkClick r:id="rId6"/>
              </a:rPr>
              <a:t>https://lucidmaj7.tistory.com/206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외곽선</a:t>
            </a:r>
            <a:endParaRPr lang="en-US" altLang="ko-KR" sz="3600" dirty="0"/>
          </a:p>
          <a:p>
            <a:r>
              <a:rPr lang="en-US" altLang="ko-KR" sz="3600" dirty="0">
                <a:hlinkClick r:id="rId7"/>
              </a:rPr>
              <a:t>https://darkcatgame.tistory.com/27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4800" dirty="0"/>
              <a:t>림 라이트</a:t>
            </a:r>
            <a:endParaRPr lang="en-US" altLang="ko-KR" sz="4800" dirty="0"/>
          </a:p>
          <a:p>
            <a:r>
              <a:rPr lang="en-US" altLang="ko-KR" sz="4800" dirty="0">
                <a:hlinkClick r:id="rId8"/>
              </a:rPr>
              <a:t>http://rapapa.net/?p=2381</a:t>
            </a:r>
            <a:endParaRPr lang="en-US" altLang="ko-KR" sz="4800" dirty="0"/>
          </a:p>
          <a:p>
            <a:endParaRPr lang="en-US" altLang="ko-KR" sz="4800" dirty="0"/>
          </a:p>
          <a:p>
            <a:r>
              <a:rPr lang="ko-KR" altLang="en-US" sz="4800" dirty="0"/>
              <a:t>그림자</a:t>
            </a:r>
            <a:endParaRPr lang="en-US" altLang="ko-KR" sz="4800" dirty="0"/>
          </a:p>
          <a:p>
            <a:r>
              <a:rPr lang="en-US" altLang="ko-KR" sz="4800" dirty="0"/>
              <a:t>https://www.slideshare.net/MoonLightMS/1023-1</a:t>
            </a:r>
          </a:p>
        </p:txBody>
      </p:sp>
    </p:spTree>
    <p:extLst>
      <p:ext uri="{BB962C8B-B14F-4D97-AF65-F5344CB8AC3E}">
        <p14:creationId xmlns:p14="http://schemas.microsoft.com/office/powerpoint/2010/main" val="56416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출처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96FCD-5363-498F-A0D1-366710BBAB8A}"/>
              </a:ext>
            </a:extLst>
          </p:cNvPr>
          <p:cNvSpPr txBox="1"/>
          <p:nvPr/>
        </p:nvSpPr>
        <p:spPr>
          <a:xfrm>
            <a:off x="6365148" y="6788822"/>
            <a:ext cx="34086666" cy="1357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/>
              <a:t>디졸브</a:t>
            </a:r>
            <a:endParaRPr lang="en-US" altLang="ko-KR" sz="5400" dirty="0"/>
          </a:p>
          <a:p>
            <a:r>
              <a:rPr lang="en-US" altLang="ko-KR" sz="3600" dirty="0"/>
              <a:t>https://www.google.com/url?sa=i&amp;url=https%3A%2F%2Fassetstore.unity.com%2Fpackages%2Fvfx%2Fshaders%2Fsimple-dissolve-shader-123865%3Flocale%3Dko-KR&amp;psig=AOvVaw0oMBXU5xGClFLbIaRikl9k&amp;ust=1609144167337000&amp;source=images&amp;cd=vfe&amp;ved=0CAIQjRxqFwoTCMDCpL3f7e0CFQAAAAAdAAAAABAD</a:t>
            </a:r>
          </a:p>
          <a:p>
            <a:endParaRPr lang="en-US" altLang="ko-KR" dirty="0"/>
          </a:p>
          <a:p>
            <a:r>
              <a:rPr lang="ko-KR" altLang="en-US" sz="5400" dirty="0"/>
              <a:t>노이즈</a:t>
            </a:r>
          </a:p>
          <a:p>
            <a:r>
              <a:rPr lang="en-US" altLang="ko-KR" sz="3600" dirty="0">
                <a:hlinkClick r:id="rId2"/>
              </a:rPr>
              <a:t>https://www.google.com/url?sa=i&amp;url=https%3A%2F%2Fblog.nullbus.net%2F78&amp;psig=AOvVaw0kWob7AwIqNfc7J1zmgCi3&amp;ust=1609145333183000&amp;source=images&amp;cd=vfe&amp;ved=0CAIQjRxqFwoTCMjOvtXj7e0CFQAAAAAdAAAAABAD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/>
              <a:t>빛 반사</a:t>
            </a:r>
            <a:endParaRPr lang="en-US" altLang="ko-KR" sz="5400" dirty="0"/>
          </a:p>
          <a:p>
            <a:r>
              <a:rPr lang="en-US" altLang="ko-KR" sz="3600" dirty="0">
                <a:hlinkClick r:id="rId3"/>
              </a:rPr>
              <a:t>https://www.google.com/url?sa=i&amp;url=https%3A%2F%2Fkblog.popekim.com%2F2012%2F01%2F04-part-3.html&amp;psig=AOvVaw3Tya-q443gL81RgN3VFCnt&amp;ust=1609145286575000&amp;source=images&amp;cd=vfe&amp;ved=0CAIQjRxqFwoTCJiKnMDj7e0CFQAAAAAdAAAAABAD</a:t>
            </a:r>
            <a:endParaRPr lang="en-US" altLang="ko-KR" sz="3600" dirty="0"/>
          </a:p>
          <a:p>
            <a:endParaRPr lang="en-US" altLang="ko-KR" sz="5400" dirty="0"/>
          </a:p>
          <a:p>
            <a:r>
              <a:rPr lang="ko-KR" altLang="en-US" sz="5400" dirty="0" err="1"/>
              <a:t>블룸</a:t>
            </a:r>
            <a:endParaRPr lang="en-US" altLang="ko-KR" sz="5400" dirty="0"/>
          </a:p>
          <a:p>
            <a:r>
              <a:rPr lang="en-US" altLang="ko-KR" sz="3600" dirty="0">
                <a:hlinkClick r:id="rId4"/>
              </a:rPr>
              <a:t>https://m.blog.naver.com/PostView.nhn?blogId=hermet&amp;logNo=58261272&amp;proxyReferer=https:%2F%2Fwww.google.com%2F</a:t>
            </a:r>
            <a:endParaRPr lang="en-US" altLang="ko-KR" sz="3600" dirty="0"/>
          </a:p>
          <a:p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왜곡</a:t>
            </a:r>
            <a:endParaRPr lang="en-US" altLang="ko-KR" sz="3600" dirty="0"/>
          </a:p>
          <a:p>
            <a:r>
              <a:rPr lang="en-US" altLang="ko-KR" sz="3600" dirty="0">
                <a:hlinkClick r:id="rId5"/>
              </a:rPr>
              <a:t>https://www.google.com/url?sa=i&amp;url=https%3A%2F%2Fstackoverrun.com%2Fko%2Fq%2F1443024&amp;psig=AOvVaw14gOjhYJeSA8NfqKD_tpZs&amp;ust=1609146113872000&amp;source=images&amp;cd=vfe&amp;ved=0CAIQjRxqFwoTCPDQpc7m7e0CFQAAAAAdAAAAABAL</a:t>
            </a:r>
            <a:endParaRPr lang="en-US" altLang="ko-KR" sz="3600" dirty="0"/>
          </a:p>
          <a:p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4305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스킬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1026" name="Picture 2" descr="불꽃 스프라이트 이펙트 : 네이버 블로그">
            <a:extLst>
              <a:ext uri="{FF2B5EF4-FFF2-40B4-BE49-F238E27FC236}">
                <a16:creationId xmlns:a16="http://schemas.microsoft.com/office/drawing/2014/main" id="{8AB927A0-FD1D-491E-877E-E1DA773B48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17" y="6446224"/>
            <a:ext cx="1903875" cy="190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78E816-CDC8-49CA-8B79-3B2BF5E6D215}"/>
              </a:ext>
            </a:extLst>
          </p:cNvPr>
          <p:cNvSpPr txBox="1"/>
          <p:nvPr/>
        </p:nvSpPr>
        <p:spPr>
          <a:xfrm>
            <a:off x="5488255" y="6674887"/>
            <a:ext cx="19038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F3894A-D0AC-4518-99AD-5D2CEE3B88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06" y="9331863"/>
            <a:ext cx="16164169" cy="116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발로란트 - 브리치 (Breach) 스킬 소개">
            <a:extLst>
              <a:ext uri="{FF2B5EF4-FFF2-40B4-BE49-F238E27FC236}">
                <a16:creationId xmlns:a16="http://schemas.microsoft.com/office/drawing/2014/main" id="{0FD78061-CFA4-48B6-A4E8-FCB8FB1DB35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166" y="9334405"/>
            <a:ext cx="21097569" cy="116659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681FD-CE61-4E2B-AF41-EBA579875269}"/>
              </a:ext>
            </a:extLst>
          </p:cNvPr>
          <p:cNvSpPr/>
          <p:nvPr/>
        </p:nvSpPr>
        <p:spPr>
          <a:xfrm>
            <a:off x="20972207" y="8706323"/>
            <a:ext cx="4898572" cy="1291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FDB92-F3B7-46C1-89EA-B95DCDBAF204}"/>
              </a:ext>
            </a:extLst>
          </p:cNvPr>
          <p:cNvSpPr txBox="1"/>
          <p:nvPr/>
        </p:nvSpPr>
        <p:spPr>
          <a:xfrm>
            <a:off x="4272905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시야 차단 및 데미지</a:t>
            </a:r>
            <a:endParaRPr lang="ko-KR" altLang="en-US" sz="5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4913-D6B8-4602-9CB8-C144D61C5DD6}"/>
              </a:ext>
            </a:extLst>
          </p:cNvPr>
          <p:cNvSpPr txBox="1"/>
          <p:nvPr/>
        </p:nvSpPr>
        <p:spPr>
          <a:xfrm>
            <a:off x="26713542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직선 방향 높은 데미지</a:t>
            </a:r>
            <a:endParaRPr lang="ko-KR" altLang="en-US" sz="5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2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lexander youngkyu Kim - Summoning Ice Pillars(UE4)">
            <a:extLst>
              <a:ext uri="{FF2B5EF4-FFF2-40B4-BE49-F238E27FC236}">
                <a16:creationId xmlns:a16="http://schemas.microsoft.com/office/drawing/2014/main" id="{77EFB0B2-B6D2-4266-96EA-CCAEF0C20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19"/>
          <a:stretch/>
        </p:blipFill>
        <p:spPr bwMode="auto">
          <a:xfrm>
            <a:off x="2762917" y="6446225"/>
            <a:ext cx="1903874" cy="190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스킬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8E816-CDC8-49CA-8B79-3B2BF5E6D215}"/>
              </a:ext>
            </a:extLst>
          </p:cNvPr>
          <p:cNvSpPr txBox="1"/>
          <p:nvPr/>
        </p:nvSpPr>
        <p:spPr>
          <a:xfrm>
            <a:off x="5488255" y="6674887"/>
            <a:ext cx="1903874" cy="11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얼음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7681FD-CE61-4E2B-AF41-EBA579875269}"/>
              </a:ext>
            </a:extLst>
          </p:cNvPr>
          <p:cNvSpPr/>
          <p:nvPr/>
        </p:nvSpPr>
        <p:spPr>
          <a:xfrm>
            <a:off x="20972207" y="8706323"/>
            <a:ext cx="4898572" cy="1291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FDB92-F3B7-46C1-89EA-B95DCDBAF204}"/>
              </a:ext>
            </a:extLst>
          </p:cNvPr>
          <p:cNvSpPr txBox="1"/>
          <p:nvPr/>
        </p:nvSpPr>
        <p:spPr>
          <a:xfrm>
            <a:off x="4272905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전방으로 아이스 볼트를 발사</a:t>
            </a:r>
            <a:r>
              <a:rPr lang="en-US" altLang="ko-KR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맞은 적은 빙결</a:t>
            </a:r>
            <a:endParaRPr lang="ko-KR" altLang="en-US" sz="5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4913-D6B8-4602-9CB8-C144D61C5DD6}"/>
              </a:ext>
            </a:extLst>
          </p:cNvPr>
          <p:cNvSpPr txBox="1"/>
          <p:nvPr/>
        </p:nvSpPr>
        <p:spPr>
          <a:xfrm>
            <a:off x="26713542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장판스킬</a:t>
            </a:r>
            <a:r>
              <a:rPr lang="en-US" altLang="ko-KR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도트 데미지와 이동기 사용 불가능</a:t>
            </a:r>
            <a:endParaRPr lang="ko-KR" altLang="en-US" sz="5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098" name="Picture 2" descr="오버워치 스킬 응용법 -메이편-">
            <a:extLst>
              <a:ext uri="{FF2B5EF4-FFF2-40B4-BE49-F238E27FC236}">
                <a16:creationId xmlns:a16="http://schemas.microsoft.com/office/drawing/2014/main" id="{E9254ED6-EACA-4125-8BD6-0B9F00F8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05" y="10667229"/>
            <a:ext cx="16973383" cy="954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메이(오버워치) - 나무위키">
            <a:extLst>
              <a:ext uri="{FF2B5EF4-FFF2-40B4-BE49-F238E27FC236}">
                <a16:creationId xmlns:a16="http://schemas.microsoft.com/office/drawing/2014/main" id="{89D5D40B-CD49-4C5F-9EB5-2D235675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934" y="10667229"/>
            <a:ext cx="16973383" cy="954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55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70+ VFX ideas in 2020 | game effect, game art, visual effects">
            <a:extLst>
              <a:ext uri="{FF2B5EF4-FFF2-40B4-BE49-F238E27FC236}">
                <a16:creationId xmlns:a16="http://schemas.microsoft.com/office/drawing/2014/main" id="{ED13243F-029E-4A74-9722-4B01062732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6224" y="6478836"/>
            <a:ext cx="2449054" cy="18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스킬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8E816-CDC8-49CA-8B79-3B2BF5E6D215}"/>
              </a:ext>
            </a:extLst>
          </p:cNvPr>
          <p:cNvSpPr txBox="1"/>
          <p:nvPr/>
        </p:nvSpPr>
        <p:spPr>
          <a:xfrm>
            <a:off x="5488255" y="6674887"/>
            <a:ext cx="2534868" cy="11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흑마법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7681FD-CE61-4E2B-AF41-EBA579875269}"/>
              </a:ext>
            </a:extLst>
          </p:cNvPr>
          <p:cNvSpPr/>
          <p:nvPr/>
        </p:nvSpPr>
        <p:spPr>
          <a:xfrm>
            <a:off x="43448749" y="9079215"/>
            <a:ext cx="2982353" cy="1291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FDB92-F3B7-46C1-89EA-B95DCDBAF204}"/>
              </a:ext>
            </a:extLst>
          </p:cNvPr>
          <p:cNvSpPr txBox="1"/>
          <p:nvPr/>
        </p:nvSpPr>
        <p:spPr>
          <a:xfrm>
            <a:off x="4272905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피킹한</a:t>
            </a: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지점에 지대 생성</a:t>
            </a:r>
            <a:r>
              <a:rPr lang="en-US" altLang="ko-KR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맞은 적은 스턴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4913-D6B8-4602-9CB8-C144D61C5DD6}"/>
              </a:ext>
            </a:extLst>
          </p:cNvPr>
          <p:cNvSpPr txBox="1"/>
          <p:nvPr/>
        </p:nvSpPr>
        <p:spPr>
          <a:xfrm>
            <a:off x="26713542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장판스킬</a:t>
            </a:r>
            <a:r>
              <a:rPr lang="en-US" altLang="ko-KR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도트 데미지와 체력 흡수</a:t>
            </a:r>
            <a:endParaRPr lang="ko-KR" altLang="en-US" sz="5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70D027-C2E8-416B-AB2B-4C23608CDEF3}"/>
              </a:ext>
            </a:extLst>
          </p:cNvPr>
          <p:cNvSpPr/>
          <p:nvPr/>
        </p:nvSpPr>
        <p:spPr>
          <a:xfrm flipH="1">
            <a:off x="2007563" y="6019640"/>
            <a:ext cx="735636" cy="2466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99D6B4-5490-4FF2-B06A-D59D2717D82B}"/>
              </a:ext>
            </a:extLst>
          </p:cNvPr>
          <p:cNvSpPr/>
          <p:nvPr/>
        </p:nvSpPr>
        <p:spPr>
          <a:xfrm flipH="1">
            <a:off x="4735336" y="5914282"/>
            <a:ext cx="646122" cy="2571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FC67C6-D848-4E22-8D55-553770327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6931" y="9920963"/>
            <a:ext cx="22299794" cy="1049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DCE2B4-03EF-4D06-9724-C23B7EA41C8B}"/>
              </a:ext>
            </a:extLst>
          </p:cNvPr>
          <p:cNvSpPr/>
          <p:nvPr/>
        </p:nvSpPr>
        <p:spPr>
          <a:xfrm>
            <a:off x="43142088" y="7831897"/>
            <a:ext cx="3131434" cy="14837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빌지워터 스웨인 인게임 스킨 리뷰 (+GIF 스킬 미리보기) : 네이버 블로그">
            <a:extLst>
              <a:ext uri="{FF2B5EF4-FFF2-40B4-BE49-F238E27FC236}">
                <a16:creationId xmlns:a16="http://schemas.microsoft.com/office/drawing/2014/main" id="{ED3AC397-0918-4C13-8040-6A8FD1A325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989" y="9920963"/>
            <a:ext cx="18656036" cy="1049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0EC723-4357-4949-A9A2-B3565C0A350E}"/>
              </a:ext>
            </a:extLst>
          </p:cNvPr>
          <p:cNvSpPr/>
          <p:nvPr/>
        </p:nvSpPr>
        <p:spPr>
          <a:xfrm>
            <a:off x="20909022" y="8690380"/>
            <a:ext cx="5460093" cy="1199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0CB77A-C780-45C8-8D9F-33781CB07809}"/>
              </a:ext>
            </a:extLst>
          </p:cNvPr>
          <p:cNvSpPr/>
          <p:nvPr/>
        </p:nvSpPr>
        <p:spPr>
          <a:xfrm>
            <a:off x="0" y="9079215"/>
            <a:ext cx="4272905" cy="14837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81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시장성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B999FB-370B-4278-925F-C728024B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194" y="14802786"/>
            <a:ext cx="40925120" cy="84200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3EF449-E293-421B-A64F-135BBB27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680" y="20973256"/>
            <a:ext cx="14401246" cy="37808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559EB1-21A0-4B51-BD29-C22F527CD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193" y="5459473"/>
            <a:ext cx="25650301" cy="77080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DDB6BB-B147-45D6-9BAE-3961E3E53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5649" y="5925358"/>
            <a:ext cx="20086232" cy="4283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5A7836-AC78-42E5-97D7-6826E6D06D72}"/>
              </a:ext>
            </a:extLst>
          </p:cNvPr>
          <p:cNvSpPr txBox="1"/>
          <p:nvPr/>
        </p:nvSpPr>
        <p:spPr>
          <a:xfrm>
            <a:off x="29227700" y="9757771"/>
            <a:ext cx="17589263" cy="328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스펠 브레이크는 매우 많은 잠재력을 가지고 있기 때문에</a:t>
            </a:r>
            <a:r>
              <a:rPr lang="en-US" altLang="ko-KR" dirty="0"/>
              <a:t> </a:t>
            </a:r>
            <a:r>
              <a:rPr lang="ko-KR" altLang="en-US" dirty="0"/>
              <a:t>이것을 </a:t>
            </a:r>
            <a:r>
              <a:rPr lang="ko-KR" altLang="en-US" dirty="0" err="1"/>
              <a:t>배틀로얄</a:t>
            </a:r>
            <a:r>
              <a:rPr lang="ko-KR" altLang="en-US" dirty="0"/>
              <a:t> 이상으로 확장해야 해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3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시장성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2E69AA-9D2B-4450-9279-BC30B0A3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04" y="5807414"/>
            <a:ext cx="17174957" cy="42509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72992B-3760-43E7-91F6-4F348D21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561" y="5328860"/>
            <a:ext cx="15393338" cy="29751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D9CDDB-854F-450F-87C5-12E135A63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4603" y="8031218"/>
            <a:ext cx="22724869" cy="40543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100EE0-74E6-4A35-BB08-380E40B21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604" y="12647111"/>
            <a:ext cx="19103505" cy="78317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74E30B2-9628-44B6-BA4D-894A698AA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6230" y="12176378"/>
            <a:ext cx="18240262" cy="87731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CED272-7507-409F-93FF-981D90AAA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5604" y="17313685"/>
            <a:ext cx="21310426" cy="50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0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프레임워크 패턴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FC669B-02F3-46A1-A7A2-F0C206D98582}"/>
              </a:ext>
            </a:extLst>
          </p:cNvPr>
          <p:cNvSpPr txBox="1"/>
          <p:nvPr/>
        </p:nvSpPr>
        <p:spPr>
          <a:xfrm>
            <a:off x="17366905" y="10646229"/>
            <a:ext cx="13087977" cy="647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dirty="0"/>
              <a:t>컴포넌트 구조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오브젝트가 동작하는 기능을 분리해 각 기능을 컴포넌트로 제작하고</a:t>
            </a:r>
            <a:r>
              <a:rPr lang="en-US" altLang="ko-KR" dirty="0"/>
              <a:t>, </a:t>
            </a:r>
            <a:r>
              <a:rPr lang="ko-KR" altLang="en-US" dirty="0"/>
              <a:t>오브젝트는 컴포넌트를 관리함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8DD842-4F1B-4FFA-B91D-40A9074EAF65}"/>
              </a:ext>
            </a:extLst>
          </p:cNvPr>
          <p:cNvSpPr txBox="1"/>
          <p:nvPr/>
        </p:nvSpPr>
        <p:spPr>
          <a:xfrm>
            <a:off x="3901276" y="10646229"/>
            <a:ext cx="13087977" cy="647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dirty="0" err="1"/>
              <a:t>싱글톤</a:t>
            </a:r>
            <a:r>
              <a:rPr lang="ko-KR" altLang="en-US" dirty="0"/>
              <a:t> 패턴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전역 변수를 사용하지 않고 객체를 하나만 생성하도록 하며</a:t>
            </a:r>
            <a:r>
              <a:rPr lang="en-US" altLang="ko-KR" dirty="0"/>
              <a:t>, </a:t>
            </a:r>
            <a:r>
              <a:rPr lang="ko-KR" altLang="en-US" dirty="0"/>
              <a:t>생성된 객체를 </a:t>
            </a:r>
            <a:r>
              <a:rPr lang="ko-KR" altLang="en-US" dirty="0" err="1"/>
              <a:t>어디에서든지</a:t>
            </a:r>
            <a:r>
              <a:rPr lang="ko-KR" altLang="en-US" dirty="0"/>
              <a:t> 참조할 수 있도록 하는 생성 패턴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65772E-7E63-4D14-A089-5403511F2C6D}"/>
              </a:ext>
            </a:extLst>
          </p:cNvPr>
          <p:cNvSpPr txBox="1"/>
          <p:nvPr/>
        </p:nvSpPr>
        <p:spPr>
          <a:xfrm>
            <a:off x="30454882" y="10646229"/>
            <a:ext cx="13087977" cy="647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dirty="0"/>
              <a:t>중재자 패턴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상호작용을 하고자 하는 객체가 있을 때 서로가 상호작용하기 힘든 경우 해결해주고</a:t>
            </a:r>
            <a:r>
              <a:rPr lang="en-US" altLang="ko-KR" dirty="0"/>
              <a:t>, </a:t>
            </a:r>
            <a:r>
              <a:rPr lang="ko-KR" altLang="en-US" dirty="0"/>
              <a:t>커플링을 방지하는 패턴</a:t>
            </a:r>
          </a:p>
        </p:txBody>
      </p:sp>
    </p:spTree>
    <p:extLst>
      <p:ext uri="{BB962C8B-B14F-4D97-AF65-F5344CB8AC3E}">
        <p14:creationId xmlns:p14="http://schemas.microsoft.com/office/powerpoint/2010/main" val="34813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06F908E-3B21-4742-A291-F35BD87B2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4" r="21871"/>
          <a:stretch/>
        </p:blipFill>
        <p:spPr bwMode="auto">
          <a:xfrm>
            <a:off x="17798091" y="8171171"/>
            <a:ext cx="10405650" cy="99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카툰렌더링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4A0BC1-2616-492F-A41A-1169F37CC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4" y="8171171"/>
            <a:ext cx="9691686" cy="99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758DDE-A47B-4676-B210-998CA0B66646}"/>
              </a:ext>
            </a:extLst>
          </p:cNvPr>
          <p:cNvSpPr txBox="1"/>
          <p:nvPr/>
        </p:nvSpPr>
        <p:spPr>
          <a:xfrm>
            <a:off x="3509390" y="6302829"/>
            <a:ext cx="12693051" cy="1711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dirty="0"/>
              <a:t>툰 </a:t>
            </a:r>
            <a:r>
              <a:rPr lang="ko-KR" altLang="en-US" dirty="0" err="1"/>
              <a:t>셰이더</a:t>
            </a: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픽셀 </a:t>
            </a:r>
            <a:r>
              <a:rPr lang="ko-KR" altLang="en-US" dirty="0" err="1"/>
              <a:t>셰이더</a:t>
            </a:r>
            <a:r>
              <a:rPr lang="ko-KR" altLang="en-US" dirty="0"/>
              <a:t> 단계에서 빛의 방향 벡터와 오브젝트의 </a:t>
            </a:r>
            <a:r>
              <a:rPr lang="ko-KR" altLang="en-US" dirty="0" err="1"/>
              <a:t>노말</a:t>
            </a:r>
            <a:r>
              <a:rPr lang="ko-KR" altLang="en-US" dirty="0"/>
              <a:t> 벡터 간의 내적 결과를 지정한 수치로 </a:t>
            </a:r>
            <a:r>
              <a:rPr lang="ko-KR" altLang="en-US" dirty="0" err="1"/>
              <a:t>올림하여</a:t>
            </a:r>
            <a:r>
              <a:rPr lang="ko-KR" altLang="en-US" dirty="0"/>
              <a:t> 물체의 색과 곱하는 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55267-1F3F-4B46-BD95-E404AB071625}"/>
              </a:ext>
            </a:extLst>
          </p:cNvPr>
          <p:cNvSpPr txBox="1"/>
          <p:nvPr/>
        </p:nvSpPr>
        <p:spPr>
          <a:xfrm>
            <a:off x="16711414" y="6302828"/>
            <a:ext cx="13087977" cy="1711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dirty="0"/>
              <a:t>외곽선</a:t>
            </a: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픽셀의 </a:t>
            </a:r>
            <a:r>
              <a:rPr lang="ko-KR" altLang="en-US" dirty="0" err="1"/>
              <a:t>노말</a:t>
            </a:r>
            <a:r>
              <a:rPr lang="ko-KR" altLang="en-US" dirty="0"/>
              <a:t> 벡터와 </a:t>
            </a:r>
            <a:r>
              <a:rPr lang="ko-KR" altLang="en-US" dirty="0" err="1"/>
              <a:t>뎁스를</a:t>
            </a:r>
            <a:r>
              <a:rPr lang="ko-KR" altLang="en-US" dirty="0"/>
              <a:t> 근처에 다른 픽셀과 비교해 편차가 크다면 해당 픽셀을 지정한 색으로 출력하는 것</a:t>
            </a:r>
            <a:endParaRPr lang="en-US" altLang="ko-KR" dirty="0"/>
          </a:p>
        </p:txBody>
      </p:sp>
      <p:pic>
        <p:nvPicPr>
          <p:cNvPr id="1030" name="Picture 6" descr="rabbitrim1_">
            <a:extLst>
              <a:ext uri="{FF2B5EF4-FFF2-40B4-BE49-F238E27FC236}">
                <a16:creationId xmlns:a16="http://schemas.microsoft.com/office/drawing/2014/main" id="{7D57DE51-6518-4231-A7FA-05AFC50E8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9" r="27388"/>
          <a:stretch/>
        </p:blipFill>
        <p:spPr bwMode="auto">
          <a:xfrm>
            <a:off x="31060008" y="8150967"/>
            <a:ext cx="11407153" cy="100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5AC509-2455-4244-B500-E151CA42A38C}"/>
              </a:ext>
            </a:extLst>
          </p:cNvPr>
          <p:cNvSpPr txBox="1"/>
          <p:nvPr/>
        </p:nvSpPr>
        <p:spPr>
          <a:xfrm>
            <a:off x="30219597" y="6302828"/>
            <a:ext cx="13087977" cy="1817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dirty="0" err="1"/>
              <a:t>림라이트</a:t>
            </a: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빛을 받는 오브젝트의 위 또는 모서리를 따라서 빛의 테두리를 그리는 기법이다</a:t>
            </a:r>
            <a:r>
              <a:rPr lang="en-US" altLang="ko-KR" dirty="0"/>
              <a:t>. </a:t>
            </a:r>
            <a:r>
              <a:rPr lang="ko-KR" altLang="en-US" dirty="0"/>
              <a:t>오브젝트의 </a:t>
            </a:r>
            <a:r>
              <a:rPr lang="ko-KR" altLang="en-US" dirty="0" err="1"/>
              <a:t>노말</a:t>
            </a:r>
            <a:r>
              <a:rPr lang="ko-KR" altLang="en-US" dirty="0"/>
              <a:t> 벡터와 카메라의 방향벡터를 통해 계산한다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4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3</a:t>
            </a:fld>
            <a:endParaRPr lang="en-US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5D5D1C4F-D1E3-4B5F-AC15-973F9F481981}"/>
              </a:ext>
            </a:extLst>
          </p:cNvPr>
          <p:cNvSpPr/>
          <p:nvPr/>
        </p:nvSpPr>
        <p:spPr>
          <a:xfrm>
            <a:off x="8131688" y="8738841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플랫폼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12AE0EBC-5DBE-4E34-96C7-A39498356AD9}"/>
              </a:ext>
            </a:extLst>
          </p:cNvPr>
          <p:cNvSpPr/>
          <p:nvPr/>
        </p:nvSpPr>
        <p:spPr>
          <a:xfrm>
            <a:off x="26838271" y="9010596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개발 환경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1030" name="Picture 6" descr="OS]윈도우 운영체제 추가 - 컴맹닷컴 - 컴맹도 감동할 수 있는 PC쇼핑몰">
            <a:extLst>
              <a:ext uri="{FF2B5EF4-FFF2-40B4-BE49-F238E27FC236}">
                <a16:creationId xmlns:a16="http://schemas.microsoft.com/office/drawing/2014/main" id="{2FBB65CC-4353-4C59-BB19-06CEC4E1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574" y="13868963"/>
            <a:ext cx="3289753" cy="32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83E214-2E12-4186-B293-E46F9AE771CD}"/>
              </a:ext>
            </a:extLst>
          </p:cNvPr>
          <p:cNvSpPr txBox="1"/>
          <p:nvPr/>
        </p:nvSpPr>
        <p:spPr>
          <a:xfrm>
            <a:off x="12254764" y="14870514"/>
            <a:ext cx="5601213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WINDOW OS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613003-07F5-42E9-81E7-168FD1A67C93}"/>
              </a:ext>
            </a:extLst>
          </p:cNvPr>
          <p:cNvSpPr txBox="1"/>
          <p:nvPr/>
        </p:nvSpPr>
        <p:spPr>
          <a:xfrm>
            <a:off x="31936922" y="11837291"/>
            <a:ext cx="4572085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Direct X 12</a:t>
            </a:r>
            <a:endParaRPr lang="ko-KR" altLang="en-US" dirty="0"/>
          </a:p>
        </p:txBody>
      </p:sp>
      <p:pic>
        <p:nvPicPr>
          <p:cNvPr id="1034" name="Picture 10" descr="Visual Studio 2019 Online Learning Path | Pluralsight">
            <a:extLst>
              <a:ext uri="{FF2B5EF4-FFF2-40B4-BE49-F238E27FC236}">
                <a16:creationId xmlns:a16="http://schemas.microsoft.com/office/drawing/2014/main" id="{5C39FF9F-3C79-4340-9F64-9AC24B97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777" y="13966934"/>
            <a:ext cx="2758419" cy="275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EFD1A4-68B1-4DD1-9BE3-F2C568E36949}"/>
              </a:ext>
            </a:extLst>
          </p:cNvPr>
          <p:cNvSpPr txBox="1"/>
          <p:nvPr/>
        </p:nvSpPr>
        <p:spPr>
          <a:xfrm>
            <a:off x="31936922" y="14757344"/>
            <a:ext cx="9123780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VISUAL STUDIO 2019</a:t>
            </a:r>
            <a:endParaRPr lang="ko-KR" altLang="en-US" dirty="0"/>
          </a:p>
        </p:txBody>
      </p:sp>
      <p:pic>
        <p:nvPicPr>
          <p:cNvPr id="1036" name="Picture 12" descr="GitLab] GitLab 설치하기 - devlog.gitlab.io">
            <a:extLst>
              <a:ext uri="{FF2B5EF4-FFF2-40B4-BE49-F238E27FC236}">
                <a16:creationId xmlns:a16="http://schemas.microsoft.com/office/drawing/2014/main" id="{B5437F42-22D1-44FF-BA5B-C5ED2CEA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776" y="17135550"/>
            <a:ext cx="2758419" cy="275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E3887A-7748-45A7-B672-89C0ABA3AA36}"/>
              </a:ext>
            </a:extLst>
          </p:cNvPr>
          <p:cNvSpPr txBox="1"/>
          <p:nvPr/>
        </p:nvSpPr>
        <p:spPr>
          <a:xfrm>
            <a:off x="31936922" y="17960077"/>
            <a:ext cx="9123780" cy="11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Lab</a:t>
            </a:r>
            <a:endParaRPr lang="ko-KR" altLang="en-US" dirty="0"/>
          </a:p>
        </p:txBody>
      </p:sp>
      <p:pic>
        <p:nvPicPr>
          <p:cNvPr id="1038" name="Picture 14" descr="New Direct3D 12 Feature Level 12_2 (D3D_FEATURE_LEVEL_12_2) | Geeks3D">
            <a:extLst>
              <a:ext uri="{FF2B5EF4-FFF2-40B4-BE49-F238E27FC236}">
                <a16:creationId xmlns:a16="http://schemas.microsoft.com/office/drawing/2014/main" id="{95364DA7-7FC2-44B2-82FF-15F1AB8AE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187" y="11479027"/>
            <a:ext cx="2005595" cy="20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5C3132-768F-4B7B-BF16-385F7E7E9641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개발 환경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6C5F96-B65E-44FE-B051-DA4DEA4697D5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6">
        <p:fade/>
      </p:transition>
    </mc:Choice>
    <mc:Fallback xmlns="">
      <p:transition spd="med" advTm="686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그림자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99BDE-A87B-4C38-A7AF-5FFE687CC10C}"/>
              </a:ext>
            </a:extLst>
          </p:cNvPr>
          <p:cNvSpPr txBox="1"/>
          <p:nvPr/>
        </p:nvSpPr>
        <p:spPr>
          <a:xfrm>
            <a:off x="24884742" y="8462128"/>
            <a:ext cx="18973799" cy="117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그림자는 오브젝트의 </a:t>
            </a:r>
            <a:r>
              <a:rPr lang="ko-KR" altLang="en-US" dirty="0" err="1"/>
              <a:t>뎁스와</a:t>
            </a:r>
            <a:r>
              <a:rPr lang="ko-KR" altLang="en-US" dirty="0"/>
              <a:t> 빛의 방향에서</a:t>
            </a:r>
            <a:endParaRPr lang="en-US" altLang="ko-KR" dirty="0"/>
          </a:p>
          <a:p>
            <a:r>
              <a:rPr lang="ko-KR" altLang="en-US" dirty="0"/>
              <a:t>그린 </a:t>
            </a:r>
            <a:r>
              <a:rPr lang="ko-KR" altLang="en-US" dirty="0" err="1"/>
              <a:t>뎁스를</a:t>
            </a:r>
            <a:r>
              <a:rPr lang="ko-KR" altLang="en-US" dirty="0"/>
              <a:t> 비교해 얻을 수 있다</a:t>
            </a:r>
            <a:r>
              <a:rPr lang="en-US" altLang="ko-KR" dirty="0"/>
              <a:t>.</a:t>
            </a:r>
          </a:p>
          <a:p>
            <a:pPr marL="1143000" indent="-1143000">
              <a:buFont typeface="+mj-lt"/>
              <a:buAutoNum type="arabicPeriod"/>
            </a:pPr>
            <a:endParaRPr lang="en-US" altLang="ko-KR" dirty="0"/>
          </a:p>
          <a:p>
            <a:pPr marL="2898648" lvl="1" indent="-1143000">
              <a:buFont typeface="+mj-lt"/>
              <a:buAutoNum type="arabicPeriod"/>
            </a:pPr>
            <a:r>
              <a:rPr lang="ko-KR" altLang="en-US" dirty="0"/>
              <a:t>오브젝트의 </a:t>
            </a:r>
            <a:r>
              <a:rPr lang="ko-KR" altLang="en-US" dirty="0" err="1"/>
              <a:t>뎁스를</a:t>
            </a:r>
            <a:r>
              <a:rPr lang="ko-KR" altLang="en-US" dirty="0"/>
              <a:t> 통해 </a:t>
            </a:r>
            <a:r>
              <a:rPr lang="en-US" altLang="ko-KR" dirty="0"/>
              <a:t>Pos</a:t>
            </a:r>
            <a:r>
              <a:rPr lang="ko-KR" altLang="en-US" dirty="0"/>
              <a:t>를 알아낸다</a:t>
            </a:r>
            <a:r>
              <a:rPr lang="en-US" altLang="ko-KR" dirty="0"/>
              <a:t>. </a:t>
            </a:r>
          </a:p>
          <a:p>
            <a:pPr marL="2898648" lvl="1" indent="-1143000">
              <a:buFont typeface="+mj-lt"/>
              <a:buAutoNum type="arabicPeriod"/>
            </a:pPr>
            <a:endParaRPr lang="en-US" altLang="ko-KR" dirty="0"/>
          </a:p>
          <a:p>
            <a:pPr marL="2898648" lvl="1" indent="-1143000">
              <a:buFont typeface="+mj-lt"/>
              <a:buAutoNum type="arabicPeriod"/>
            </a:pPr>
            <a:r>
              <a:rPr lang="ko-KR" altLang="en-US" dirty="0"/>
              <a:t>해당 </a:t>
            </a:r>
            <a:r>
              <a:rPr lang="en-US" altLang="ko-KR" dirty="0"/>
              <a:t>Pos</a:t>
            </a:r>
            <a:r>
              <a:rPr lang="ko-KR" altLang="en-US" dirty="0"/>
              <a:t>를 빛의 방향에서 그린 </a:t>
            </a:r>
            <a:r>
              <a:rPr lang="ko-KR" altLang="en-US" dirty="0" err="1"/>
              <a:t>뎁스로</a:t>
            </a:r>
            <a:r>
              <a:rPr lang="ko-KR" altLang="en-US" dirty="0"/>
              <a:t> 투영한다</a:t>
            </a:r>
            <a:r>
              <a:rPr lang="en-US" altLang="ko-KR" dirty="0"/>
              <a:t>.</a:t>
            </a:r>
          </a:p>
          <a:p>
            <a:pPr marL="2898648" lvl="1" indent="-1143000">
              <a:buFont typeface="+mj-lt"/>
              <a:buAutoNum type="arabicPeriod"/>
            </a:pPr>
            <a:endParaRPr lang="en-US" altLang="ko-KR" dirty="0"/>
          </a:p>
          <a:p>
            <a:pPr marL="2898648" lvl="1" indent="-1143000">
              <a:buFont typeface="+mj-lt"/>
              <a:buAutoNum type="arabicPeriod"/>
            </a:pPr>
            <a:r>
              <a:rPr lang="ko-KR" altLang="en-US" dirty="0"/>
              <a:t>얻어낸 두 깊이 값을 비교해 그림자를 그린다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A4B609-0D6A-4AC5-BA29-5E1D4EA8C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" t="32554" r="35304" b="32867"/>
          <a:stretch/>
        </p:blipFill>
        <p:spPr>
          <a:xfrm>
            <a:off x="3599543" y="8225970"/>
            <a:ext cx="17911372" cy="105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이펙트 </a:t>
            </a:r>
            <a:r>
              <a:rPr lang="ko-KR" altLang="en-US" sz="9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셰이더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FC669B-02F3-46A1-A7A2-F0C206D98582}"/>
              </a:ext>
            </a:extLst>
          </p:cNvPr>
          <p:cNvSpPr txBox="1"/>
          <p:nvPr/>
        </p:nvSpPr>
        <p:spPr>
          <a:xfrm>
            <a:off x="27294677" y="6693054"/>
            <a:ext cx="13087977" cy="16047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dirty="0"/>
              <a:t>노이즈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노이즈 </a:t>
            </a:r>
            <a:r>
              <a:rPr lang="ko-KR" altLang="en-US" dirty="0" err="1"/>
              <a:t>텍스쳐를</a:t>
            </a:r>
            <a:r>
              <a:rPr lang="ko-KR" altLang="en-US" dirty="0"/>
              <a:t> 가져와 그를 스케일링 한 </a:t>
            </a:r>
            <a:r>
              <a:rPr lang="ko-KR" altLang="en-US" dirty="0" err="1"/>
              <a:t>텍스쳐들을</a:t>
            </a:r>
            <a:r>
              <a:rPr lang="ko-KR" altLang="en-US" dirty="0"/>
              <a:t> 시간에 따라 다른 속도로 이동시켜 불의 깊이감을 형성해 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8DD842-4F1B-4FFA-B91D-40A9074EAF65}"/>
              </a:ext>
            </a:extLst>
          </p:cNvPr>
          <p:cNvSpPr txBox="1"/>
          <p:nvPr/>
        </p:nvSpPr>
        <p:spPr>
          <a:xfrm>
            <a:off x="6434309" y="6693054"/>
            <a:ext cx="14107034" cy="1711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dirty="0" err="1"/>
              <a:t>디졸브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타들어가</a:t>
            </a:r>
            <a:r>
              <a:rPr lang="ko-KR" altLang="en-US" dirty="0"/>
              <a:t> 없어지는 듯한 이펙트를 구현하기에 적합하다고 생각한다</a:t>
            </a:r>
            <a:r>
              <a:rPr lang="en-US" altLang="ko-KR" dirty="0"/>
              <a:t>. </a:t>
            </a:r>
            <a:r>
              <a:rPr lang="ko-KR" altLang="en-US" dirty="0" err="1"/>
              <a:t>디졸브</a:t>
            </a:r>
            <a:r>
              <a:rPr lang="ko-KR" altLang="en-US" dirty="0"/>
              <a:t> </a:t>
            </a:r>
            <a:r>
              <a:rPr lang="ko-KR" altLang="en-US" dirty="0" err="1"/>
              <a:t>텍스쳐의</a:t>
            </a:r>
            <a:r>
              <a:rPr lang="ko-KR" altLang="en-US" dirty="0"/>
              <a:t> 값을 가져와 해당 값을 시간에 따라 </a:t>
            </a:r>
            <a:r>
              <a:rPr lang="en-US" altLang="ko-KR" dirty="0"/>
              <a:t>0~1</a:t>
            </a:r>
            <a:r>
              <a:rPr lang="ko-KR" altLang="en-US" dirty="0"/>
              <a:t>의 값을 빼 </a:t>
            </a:r>
            <a:r>
              <a:rPr lang="en-US" altLang="ko-KR" dirty="0"/>
              <a:t>0</a:t>
            </a:r>
            <a:r>
              <a:rPr lang="ko-KR" altLang="en-US" dirty="0"/>
              <a:t>보다 작다면 그리지 않는 방식</a:t>
            </a:r>
            <a:endParaRPr lang="en-US" altLang="ko-KR" dirty="0"/>
          </a:p>
        </p:txBody>
      </p:sp>
      <p:pic>
        <p:nvPicPr>
          <p:cNvPr id="2050" name="Picture 2" descr="Simple Dissolve Shader | 시각 효과 셰이더 | Unity Asset Store">
            <a:extLst>
              <a:ext uri="{FF2B5EF4-FFF2-40B4-BE49-F238E27FC236}">
                <a16:creationId xmlns:a16="http://schemas.microsoft.com/office/drawing/2014/main" id="{DBB4C717-8F8A-43E4-9858-E882818A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454" y="9615261"/>
            <a:ext cx="9423985" cy="710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빠재의 노트 :: DirectX11 Tutorial 33: 불꽃">
            <a:extLst>
              <a:ext uri="{FF2B5EF4-FFF2-40B4-BE49-F238E27FC236}">
                <a16:creationId xmlns:a16="http://schemas.microsoft.com/office/drawing/2014/main" id="{908DA273-DC20-470B-BB27-2714C33F5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170" y="9030608"/>
            <a:ext cx="8273822" cy="82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22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이펙트 </a:t>
            </a:r>
            <a:r>
              <a:rPr lang="ko-KR" altLang="en-US" sz="9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셰이더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FC669B-02F3-46A1-A7A2-F0C206D98582}"/>
              </a:ext>
            </a:extLst>
          </p:cNvPr>
          <p:cNvSpPr txBox="1"/>
          <p:nvPr/>
        </p:nvSpPr>
        <p:spPr>
          <a:xfrm>
            <a:off x="17366905" y="6693054"/>
            <a:ext cx="13087977" cy="1711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dirty="0" err="1"/>
              <a:t>블룸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밝은 픽셀을 주변으로 확산한다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결과물을 출력한 </a:t>
            </a:r>
            <a:r>
              <a:rPr lang="ko-KR" altLang="en-US" dirty="0" err="1"/>
              <a:t>렌더타겟의</a:t>
            </a:r>
            <a:r>
              <a:rPr lang="ko-KR" altLang="en-US" dirty="0"/>
              <a:t> 픽셀과 근처 픽셀에 가중치를 곱한 값을 더해 출력하는 기법이다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8DD842-4F1B-4FFA-B91D-40A9074EAF65}"/>
              </a:ext>
            </a:extLst>
          </p:cNvPr>
          <p:cNvSpPr txBox="1"/>
          <p:nvPr/>
        </p:nvSpPr>
        <p:spPr>
          <a:xfrm>
            <a:off x="3901276" y="6693054"/>
            <a:ext cx="13087977" cy="1817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dirty="0" err="1"/>
              <a:t>스펙큘러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얼음이 빛을 반사하는 느낌을 줄 수 있다</a:t>
            </a:r>
            <a:r>
              <a:rPr lang="en-US" altLang="ko-KR" dirty="0"/>
              <a:t>. </a:t>
            </a:r>
            <a:r>
              <a:rPr lang="ko-KR" altLang="en-US" dirty="0" err="1"/>
              <a:t>스펙큘러를</a:t>
            </a:r>
            <a:r>
              <a:rPr lang="ko-KR" altLang="en-US" dirty="0"/>
              <a:t> 통해 정반사 광의 양을 조절한다</a:t>
            </a:r>
            <a:r>
              <a:rPr lang="en-US" altLang="ko-KR" dirty="0"/>
              <a:t>. </a:t>
            </a:r>
            <a:r>
              <a:rPr lang="ko-KR" altLang="en-US" dirty="0"/>
              <a:t>양은 카메라의 방향벡터와 오브젝트에 의해 반사된 빛의 값을 비교해 조절한다</a:t>
            </a:r>
            <a:r>
              <a:rPr lang="en-US" altLang="ko-KR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65772E-7E63-4D14-A089-5403511F2C6D}"/>
              </a:ext>
            </a:extLst>
          </p:cNvPr>
          <p:cNvSpPr txBox="1"/>
          <p:nvPr/>
        </p:nvSpPr>
        <p:spPr>
          <a:xfrm>
            <a:off x="30454882" y="6693054"/>
            <a:ext cx="13087977" cy="1711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dirty="0"/>
              <a:t>왜곡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최종 결과물로 출력한 </a:t>
            </a:r>
            <a:r>
              <a:rPr lang="ko-KR" altLang="en-US" dirty="0" err="1"/>
              <a:t>렌더타겟을</a:t>
            </a:r>
            <a:r>
              <a:rPr lang="ko-KR" altLang="en-US" dirty="0"/>
              <a:t> 왜곡 </a:t>
            </a:r>
            <a:r>
              <a:rPr lang="ko-KR" altLang="en-US" dirty="0" err="1"/>
              <a:t>텍스쳐를</a:t>
            </a:r>
            <a:r>
              <a:rPr lang="ko-KR" altLang="en-US" dirty="0"/>
              <a:t> 통해 </a:t>
            </a:r>
            <a:r>
              <a:rPr lang="en-US" altLang="ko-KR" dirty="0"/>
              <a:t>UV</a:t>
            </a:r>
            <a:r>
              <a:rPr lang="ko-KR" altLang="en-US" dirty="0"/>
              <a:t>를 뒤틀어 화면에 보여준다</a:t>
            </a:r>
            <a:r>
              <a:rPr lang="en-US" altLang="ko-KR" dirty="0"/>
              <a:t>. </a:t>
            </a:r>
            <a:r>
              <a:rPr lang="ko-KR" altLang="en-US" dirty="0"/>
              <a:t>이를 통해 일그러진 화면을 보여줄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블라인드 렌더러: [포프의 쉐이더 입문강좌] 04. 기초적인 조명쉐이더 Part 3">
            <a:extLst>
              <a:ext uri="{FF2B5EF4-FFF2-40B4-BE49-F238E27FC236}">
                <a16:creationId xmlns:a16="http://schemas.microsoft.com/office/drawing/2014/main" id="{C24DFA1C-7A9C-4E9A-9F4A-67937EB8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069" y="9628893"/>
            <a:ext cx="8902732" cy="735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0542D72-B19A-4E93-AD15-D0FCEB73C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019" y="9628893"/>
            <a:ext cx="11414923" cy="70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-processing - OpenGL ES 2.0 쉐이더를 사용하여 이러한 이미지 처리 작업을 수행하려면 어떻게해야합니까?">
            <a:extLst>
              <a:ext uri="{FF2B5EF4-FFF2-40B4-BE49-F238E27FC236}">
                <a16:creationId xmlns:a16="http://schemas.microsoft.com/office/drawing/2014/main" id="{52CDDA47-60AD-4324-B95F-C60276EE3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" r="5769"/>
          <a:stretch/>
        </p:blipFill>
        <p:spPr bwMode="auto">
          <a:xfrm>
            <a:off x="32363228" y="9509919"/>
            <a:ext cx="8523514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2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게임 흐름도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FA8CDD-921E-42E1-8194-C0645DFDA186}"/>
              </a:ext>
            </a:extLst>
          </p:cNvPr>
          <p:cNvSpPr/>
          <p:nvPr/>
        </p:nvSpPr>
        <p:spPr>
          <a:xfrm>
            <a:off x="7343642" y="9812750"/>
            <a:ext cx="5355771" cy="7968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로고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3AA8B16-1180-49FA-9C35-75E551338CDA}"/>
              </a:ext>
            </a:extLst>
          </p:cNvPr>
          <p:cNvSpPr/>
          <p:nvPr/>
        </p:nvSpPr>
        <p:spPr>
          <a:xfrm>
            <a:off x="14717466" y="9812749"/>
            <a:ext cx="5355771" cy="7968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메뉴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53EB6AC-A1A5-41C6-8C02-A6BA2F6310C4}"/>
              </a:ext>
            </a:extLst>
          </p:cNvPr>
          <p:cNvSpPr/>
          <p:nvPr/>
        </p:nvSpPr>
        <p:spPr>
          <a:xfrm>
            <a:off x="22091290" y="9769531"/>
            <a:ext cx="5355771" cy="7968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로비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3C1DD6B-0423-4C64-B784-D471FDE5973F}"/>
              </a:ext>
            </a:extLst>
          </p:cNvPr>
          <p:cNvSpPr/>
          <p:nvPr/>
        </p:nvSpPr>
        <p:spPr>
          <a:xfrm>
            <a:off x="35452959" y="9769530"/>
            <a:ext cx="5355771" cy="7968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인게임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EA93CA-5D17-4296-A06E-C002283BDA54}"/>
              </a:ext>
            </a:extLst>
          </p:cNvPr>
          <p:cNvCxnSpPr>
            <a:stCxn id="17" idx="0"/>
          </p:cNvCxnSpPr>
          <p:nvPr/>
        </p:nvCxnSpPr>
        <p:spPr>
          <a:xfrm flipV="1">
            <a:off x="38130845" y="7025844"/>
            <a:ext cx="20072" cy="2743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06CD9B4-7856-4484-8BF5-576FD0D2AB67}"/>
              </a:ext>
            </a:extLst>
          </p:cNvPr>
          <p:cNvCxnSpPr>
            <a:cxnSpLocks/>
          </p:cNvCxnSpPr>
          <p:nvPr/>
        </p:nvCxnSpPr>
        <p:spPr>
          <a:xfrm flipH="1">
            <a:off x="24769175" y="7025844"/>
            <a:ext cx="133616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1C524F-EF28-4FA5-ABCB-D92A578987BF}"/>
              </a:ext>
            </a:extLst>
          </p:cNvPr>
          <p:cNvCxnSpPr>
            <a:endCxn id="16" idx="0"/>
          </p:cNvCxnSpPr>
          <p:nvPr/>
        </p:nvCxnSpPr>
        <p:spPr>
          <a:xfrm>
            <a:off x="24769176" y="7025844"/>
            <a:ext cx="0" cy="274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B306EA9E-B83F-42A8-94F2-B4FBE7B23E18}"/>
              </a:ext>
            </a:extLst>
          </p:cNvPr>
          <p:cNvSpPr/>
          <p:nvPr/>
        </p:nvSpPr>
        <p:spPr>
          <a:xfrm flipV="1">
            <a:off x="24305661" y="8970368"/>
            <a:ext cx="927028" cy="799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0EB562E-166C-407B-8C9A-9CACD1FE8C20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12699413" y="13796920"/>
            <a:ext cx="201805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A025E5E-B2C5-4C1C-BED1-46B812D202AA}"/>
              </a:ext>
            </a:extLst>
          </p:cNvPr>
          <p:cNvCxnSpPr>
            <a:stCxn id="16" idx="1"/>
            <a:endCxn id="14" idx="3"/>
          </p:cNvCxnSpPr>
          <p:nvPr/>
        </p:nvCxnSpPr>
        <p:spPr>
          <a:xfrm flipH="1">
            <a:off x="20073237" y="13753703"/>
            <a:ext cx="2018053" cy="43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8074D8-E678-4A01-8FB0-4D3837FF6991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27447061" y="13753702"/>
            <a:ext cx="80058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0EA15B78-1F49-4244-B935-967F81146158}"/>
              </a:ext>
            </a:extLst>
          </p:cNvPr>
          <p:cNvSpPr/>
          <p:nvPr/>
        </p:nvSpPr>
        <p:spPr>
          <a:xfrm rot="16200000" flipV="1">
            <a:off x="13856767" y="13431602"/>
            <a:ext cx="927028" cy="799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A79C252A-95E3-4C63-B8C3-EC212DB44185}"/>
              </a:ext>
            </a:extLst>
          </p:cNvPr>
          <p:cNvSpPr/>
          <p:nvPr/>
        </p:nvSpPr>
        <p:spPr>
          <a:xfrm rot="16200000" flipV="1">
            <a:off x="21228195" y="13375731"/>
            <a:ext cx="927028" cy="799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AA5DE111-C245-4C53-90D8-97B93AAF1AC2}"/>
              </a:ext>
            </a:extLst>
          </p:cNvPr>
          <p:cNvSpPr/>
          <p:nvPr/>
        </p:nvSpPr>
        <p:spPr>
          <a:xfrm rot="16200000" flipV="1">
            <a:off x="34589864" y="13354120"/>
            <a:ext cx="927028" cy="799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AC19BCD-2EB8-4F07-AE0F-0F31F31DB59D}"/>
              </a:ext>
            </a:extLst>
          </p:cNvPr>
          <p:cNvCxnSpPr/>
          <p:nvPr/>
        </p:nvCxnSpPr>
        <p:spPr>
          <a:xfrm>
            <a:off x="17436839" y="17777664"/>
            <a:ext cx="0" cy="274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97DACA04-FECB-4DDA-8FBA-D39BDDA62CD2}"/>
              </a:ext>
            </a:extLst>
          </p:cNvPr>
          <p:cNvSpPr/>
          <p:nvPr/>
        </p:nvSpPr>
        <p:spPr>
          <a:xfrm flipV="1">
            <a:off x="16973324" y="19722188"/>
            <a:ext cx="927028" cy="799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5BEB26-0FF0-403B-8EA2-29068C4DF8FB}"/>
              </a:ext>
            </a:extLst>
          </p:cNvPr>
          <p:cNvSpPr/>
          <p:nvPr/>
        </p:nvSpPr>
        <p:spPr>
          <a:xfrm>
            <a:off x="14758952" y="20497084"/>
            <a:ext cx="5355771" cy="2529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종료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C8C13C-CEAB-4781-9222-617E4BB87C00}"/>
              </a:ext>
            </a:extLst>
          </p:cNvPr>
          <p:cNvSpPr txBox="1"/>
          <p:nvPr/>
        </p:nvSpPr>
        <p:spPr>
          <a:xfrm>
            <a:off x="29141525" y="12507250"/>
            <a:ext cx="4616970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매치메이킹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25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42">
        <p:fade/>
      </p:transition>
    </mc:Choice>
    <mc:Fallback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C3132-768F-4B7B-BF16-385F7E7E9641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연구 목적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6C5F96-B65E-44FE-B051-DA4DEA4697D5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C6A1A8-880D-4F74-A558-A6B85B61E316}"/>
              </a:ext>
            </a:extLst>
          </p:cNvPr>
          <p:cNvSpPr txBox="1"/>
          <p:nvPr/>
        </p:nvSpPr>
        <p:spPr>
          <a:xfrm>
            <a:off x="13296049" y="8417835"/>
            <a:ext cx="20520361" cy="12695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 err="1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쉐이더</a:t>
            </a:r>
            <a:r>
              <a:rPr lang="en-US" altLang="ko-KR" sz="115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500" dirty="0" err="1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파티클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을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 통한 이펙트</a:t>
            </a:r>
            <a:r>
              <a:rPr lang="ko-KR" altLang="en-US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8800" dirty="0">
              <a:solidFill>
                <a:srgbClr val="05B0EE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DirectX 12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를 이용한 게임 제작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Git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통한 협업 능력 향상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활용한 다중 접속 서버 구현능력 향상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서버와 </a:t>
            </a:r>
            <a:r>
              <a:rPr lang="en-US" altLang="ko-KR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</a:t>
            </a:r>
            <a:r>
              <a:rPr lang="ko-KR" altLang="en-US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연동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능력 향상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44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6">
        <p:fade/>
      </p:transition>
    </mc:Choice>
    <mc:Fallback xmlns="">
      <p:transition spd="med" advTm="68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CF265-4C43-4AC8-BD59-AFC92D612209}"/>
              </a:ext>
            </a:extLst>
          </p:cNvPr>
          <p:cNvSpPr txBox="1"/>
          <p:nvPr/>
        </p:nvSpPr>
        <p:spPr>
          <a:xfrm>
            <a:off x="3629151" y="21673812"/>
            <a:ext cx="39854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8</a:t>
            </a:r>
            <a:r>
              <a:rPr lang="ko-KR" altLang="en-US" sz="8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명의 플레이어가 마법사 캐릭터의 </a:t>
            </a:r>
            <a:r>
              <a:rPr lang="ko-KR" altLang="en-US" sz="8000" dirty="0" err="1">
                <a:solidFill>
                  <a:srgbClr val="00B0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쉐이더를</a:t>
            </a:r>
            <a:r>
              <a:rPr lang="ko-KR" altLang="en-US" sz="8000" dirty="0">
                <a:solidFill>
                  <a:srgbClr val="00B0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 적용한 스킬</a:t>
            </a:r>
            <a:r>
              <a:rPr lang="ko-KR" altLang="en-US" sz="8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을 사용해 </a:t>
            </a:r>
            <a:r>
              <a:rPr lang="ko-KR" altLang="en-US" sz="8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데스</a:t>
            </a:r>
            <a:r>
              <a:rPr lang="ko-KR" altLang="en-US" sz="8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 매치를 하는 액션 슈팅 게임</a:t>
            </a:r>
            <a:endParaRPr lang="en-US" altLang="ko-KR" sz="8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75C5AC-30BA-48BD-A17C-90A87BEE27ED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우산, 테이블, 물, 앉아있는이(가) 표시된 사진&#10;&#10;자동 생성된 설명">
            <a:extLst>
              <a:ext uri="{FF2B5EF4-FFF2-40B4-BE49-F238E27FC236}">
                <a16:creationId xmlns:a16="http://schemas.microsoft.com/office/drawing/2014/main" id="{ED41D5C4-E624-42B7-AC93-EAF3FE045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34" y="5824076"/>
            <a:ext cx="31613293" cy="149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- </a:t>
            </a: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캐릭터</a:t>
            </a:r>
            <a:endParaRPr lang="en-US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F4D31-F052-4999-BC73-742ADB24C473}"/>
              </a:ext>
            </a:extLst>
          </p:cNvPr>
          <p:cNvSpPr txBox="1"/>
          <p:nvPr/>
        </p:nvSpPr>
        <p:spPr>
          <a:xfrm>
            <a:off x="27813741" y="7450866"/>
            <a:ext cx="15521884" cy="1498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마법사 캐릭터 리소스를 사용한다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캐릭터의 키는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1M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최대 체력은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100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이동속도는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1m/s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 캐릭터는 고유의 스킬 셋을 가지고 있다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그림 8" descr="장난감, 테이블, 비행, 옅은이(가) 표시된 사진&#10;&#10;자동 생성된 설명">
            <a:extLst>
              <a:ext uri="{FF2B5EF4-FFF2-40B4-BE49-F238E27FC236}">
                <a16:creationId xmlns:a16="http://schemas.microsoft.com/office/drawing/2014/main" id="{44950A97-1F4B-4565-8AB6-F5D7F39AF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74" y="7847485"/>
            <a:ext cx="25055267" cy="140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Alexander youngkyu Kim - Summoning Ice Pillars(UE4)">
            <a:extLst>
              <a:ext uri="{FF2B5EF4-FFF2-40B4-BE49-F238E27FC236}">
                <a16:creationId xmlns:a16="http://schemas.microsoft.com/office/drawing/2014/main" id="{AD650868-356C-470D-8E71-939EAD29A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19"/>
          <a:stretch/>
        </p:blipFill>
        <p:spPr bwMode="auto">
          <a:xfrm>
            <a:off x="19937111" y="8735373"/>
            <a:ext cx="7267462" cy="726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캐릭터 별 속성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8E816-CDC8-49CA-8B79-3B2BF5E6D215}"/>
              </a:ext>
            </a:extLst>
          </p:cNvPr>
          <p:cNvSpPr txBox="1"/>
          <p:nvPr/>
        </p:nvSpPr>
        <p:spPr>
          <a:xfrm>
            <a:off x="8361003" y="16728629"/>
            <a:ext cx="7267462" cy="463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디졸브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노이즈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6275E-5E21-4EB0-BCB6-38C38D6DF6AD}"/>
              </a:ext>
            </a:extLst>
          </p:cNvPr>
          <p:cNvSpPr txBox="1"/>
          <p:nvPr/>
        </p:nvSpPr>
        <p:spPr>
          <a:xfrm>
            <a:off x="19937111" y="16603939"/>
            <a:ext cx="7267462" cy="4760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얼음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스펙큘러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블룸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9C9795-DB4A-49E3-B4AA-BBF3DEFEE175}"/>
              </a:ext>
            </a:extLst>
          </p:cNvPr>
          <p:cNvSpPr txBox="1"/>
          <p:nvPr/>
        </p:nvSpPr>
        <p:spPr>
          <a:xfrm>
            <a:off x="32004773" y="16603939"/>
            <a:ext cx="7267462" cy="463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흑마법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파티클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98E0ED-A6A5-41E4-A8BF-B9AC76CDD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25" t="44083" r="58919" b="32477"/>
          <a:stretch/>
        </p:blipFill>
        <p:spPr>
          <a:xfrm>
            <a:off x="8361003" y="8735372"/>
            <a:ext cx="7237356" cy="7286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57BAD9-BF92-4CB1-80D7-80E3762A2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72" t="44153" r="16788" b="33164"/>
          <a:stretch/>
        </p:blipFill>
        <p:spPr>
          <a:xfrm>
            <a:off x="32004773" y="8754352"/>
            <a:ext cx="7391806" cy="72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8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35B536-9DB2-4674-B47A-989A2F31637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F68EA-C4E4-44BC-B6A9-B24E085F29E2}"/>
              </a:ext>
            </a:extLst>
          </p:cNvPr>
          <p:cNvSpPr txBox="1"/>
          <p:nvPr/>
        </p:nvSpPr>
        <p:spPr>
          <a:xfrm>
            <a:off x="29879997" y="7207041"/>
            <a:ext cx="15521884" cy="1634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스킬과 기본 공격으로 다른 플레이어를 처치한다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1143000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다른 플레이어를 처치하면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킬포인트를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획득한다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1143000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죽은 플레이어는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 뒤에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리스폰한다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1143000" indent="-1143000">
              <a:buFontTx/>
              <a:buChar char="-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분의 제한시간동안 가장 많은 킬 포인트를 획득한 플레이어가 승리한다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D5AD3596-6DC1-4F0E-A9B0-9A12D910246F}"/>
              </a:ext>
            </a:extLst>
          </p:cNvPr>
          <p:cNvSpPr/>
          <p:nvPr/>
        </p:nvSpPr>
        <p:spPr>
          <a:xfrm>
            <a:off x="16989253" y="2720430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- </a:t>
            </a: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게임 플레이</a:t>
            </a:r>
            <a:endParaRPr lang="en-US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10" name="그림 9" descr="실외, 잔디, 건물, 덮여있는이(가) 표시된 사진&#10;&#10;자동 생성된 설명">
            <a:extLst>
              <a:ext uri="{FF2B5EF4-FFF2-40B4-BE49-F238E27FC236}">
                <a16:creationId xmlns:a16="http://schemas.microsoft.com/office/drawing/2014/main" id="{28F70CDE-BC70-4693-9E4E-DEBE3779F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12" y="7600921"/>
            <a:ext cx="24056910" cy="1470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- </a:t>
            </a: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맵</a:t>
            </a:r>
            <a:endParaRPr lang="en-US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116576-B8B3-4E8F-A53F-5CC3F91DF17C}"/>
              </a:ext>
            </a:extLst>
          </p:cNvPr>
          <p:cNvCxnSpPr>
            <a:cxnSpLocks/>
          </p:cNvCxnSpPr>
          <p:nvPr/>
        </p:nvCxnSpPr>
        <p:spPr>
          <a:xfrm>
            <a:off x="4180422" y="6991200"/>
            <a:ext cx="1666294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EBB8F88-F7CC-4CCB-A568-19D2491C1EFE}"/>
              </a:ext>
            </a:extLst>
          </p:cNvPr>
          <p:cNvCxnSpPr>
            <a:cxnSpLocks/>
          </p:cNvCxnSpPr>
          <p:nvPr/>
        </p:nvCxnSpPr>
        <p:spPr>
          <a:xfrm>
            <a:off x="4180422" y="6991200"/>
            <a:ext cx="0" cy="167258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BBF9D2-5964-439B-A80A-8994D6CBDE87}"/>
              </a:ext>
            </a:extLst>
          </p:cNvPr>
          <p:cNvSpPr txBox="1"/>
          <p:nvPr/>
        </p:nvSpPr>
        <p:spPr>
          <a:xfrm>
            <a:off x="11860632" y="5835178"/>
            <a:ext cx="2377877" cy="11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75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9C7D6B-5E6D-4F29-86F5-4305F9CBB6EC}"/>
              </a:ext>
            </a:extLst>
          </p:cNvPr>
          <p:cNvSpPr txBox="1"/>
          <p:nvPr/>
        </p:nvSpPr>
        <p:spPr>
          <a:xfrm>
            <a:off x="2370201" y="14907484"/>
            <a:ext cx="1875876" cy="11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0D0F1-253C-4BA0-A124-F8CCE9160687}"/>
              </a:ext>
            </a:extLst>
          </p:cNvPr>
          <p:cNvSpPr txBox="1"/>
          <p:nvPr/>
        </p:nvSpPr>
        <p:spPr>
          <a:xfrm>
            <a:off x="28539015" y="8090233"/>
            <a:ext cx="15521884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마을 배경의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맵이다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맵의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크기는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   75M x 75M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배경에 어울리는 오브젝트 들로 구성한다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플레이어의 속도 기준으로 한바퀴에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분이 소요됩니다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20" name="그림 19" descr="식물, 나무이(가) 표시된 사진&#10;&#10;자동 생성된 설명">
            <a:extLst>
              <a:ext uri="{FF2B5EF4-FFF2-40B4-BE49-F238E27FC236}">
                <a16:creationId xmlns:a16="http://schemas.microsoft.com/office/drawing/2014/main" id="{781CE2AA-B5FF-4936-9713-443F0AB4B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723" y="20287044"/>
            <a:ext cx="3674538" cy="3430010"/>
          </a:xfrm>
          <a:prstGeom prst="rect">
            <a:avLst/>
          </a:prstGeom>
        </p:spPr>
      </p:pic>
      <p:pic>
        <p:nvPicPr>
          <p:cNvPr id="24" name="그림 23" descr="비행기이(가) 표시된 사진&#10;&#10;자동 생성된 설명">
            <a:extLst>
              <a:ext uri="{FF2B5EF4-FFF2-40B4-BE49-F238E27FC236}">
                <a16:creationId xmlns:a16="http://schemas.microsoft.com/office/drawing/2014/main" id="{BDE78EDD-622F-4FC5-83BE-70AD64257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723" y="10449711"/>
            <a:ext cx="3673789" cy="57035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70F33AA-9817-4A45-94FF-F037420C8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912" y="6078325"/>
            <a:ext cx="5130159" cy="4495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1F2939-B4E5-4F62-9F3C-4AB6C1A86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77" y="7054108"/>
            <a:ext cx="16662946" cy="16662946"/>
          </a:xfrm>
          <a:prstGeom prst="rect">
            <a:avLst/>
          </a:prstGeom>
        </p:spPr>
      </p:pic>
      <p:pic>
        <p:nvPicPr>
          <p:cNvPr id="7" name="그림 6" descr="건물, 창문, 지붕이(가) 표시된 사진&#10;&#10;자동 생성된 설명">
            <a:extLst>
              <a:ext uri="{FF2B5EF4-FFF2-40B4-BE49-F238E27FC236}">
                <a16:creationId xmlns:a16="http://schemas.microsoft.com/office/drawing/2014/main" id="{7EB1EDDD-9846-48A2-86FF-686878F0C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884" y="16668931"/>
            <a:ext cx="5130159" cy="34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theme/theme1.xml><?xml version="1.0" encoding="utf-8"?>
<a:theme xmlns:a="http://schemas.openxmlformats.org/drawingml/2006/main" name="1_Dark Backgroun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timate Vizualus Template">
      <a:majorFont>
        <a:latin typeface="Roboto Th"/>
        <a:ea typeface=""/>
        <a:cs typeface=""/>
      </a:majorFont>
      <a:minorFont>
        <a:latin typeface="Roboto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9907</TotalTime>
  <Words>2135</Words>
  <Application>Microsoft Office PowerPoint</Application>
  <PresentationFormat>사용자 지정</PresentationFormat>
  <Paragraphs>527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Roboto Lt</vt:lpstr>
      <vt:lpstr>Whitney</vt:lpstr>
      <vt:lpstr>맑은 고딕</vt:lpstr>
      <vt:lpstr>배달의민족 한나체 Pro</vt:lpstr>
      <vt:lpstr>Arial</vt:lpstr>
      <vt:lpstr>Calibri</vt:lpstr>
      <vt:lpstr>Calibri Light</vt:lpstr>
      <vt:lpstr>Impact</vt:lpstr>
      <vt:lpstr>Wingdings</vt:lpstr>
      <vt:lpstr>1_Dark Background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Andrius Rudys</dc:creator>
  <cp:lastModifiedBy>덕규 김</cp:lastModifiedBy>
  <cp:revision>328</cp:revision>
  <dcterms:created xsi:type="dcterms:W3CDTF">2015-11-02T19:59:48Z</dcterms:created>
  <dcterms:modified xsi:type="dcterms:W3CDTF">2020-12-27T13:34:49Z</dcterms:modified>
</cp:coreProperties>
</file>